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14" r:id="rId6"/>
    <p:sldId id="341" r:id="rId7"/>
    <p:sldId id="343" r:id="rId8"/>
    <p:sldId id="345" r:id="rId9"/>
    <p:sldId id="350" r:id="rId10"/>
    <p:sldId id="346" r:id="rId11"/>
    <p:sldId id="337" r:id="rId12"/>
    <p:sldId id="348" r:id="rId13"/>
    <p:sldId id="349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9400"/>
    <a:srgbClr val="3A6C00"/>
    <a:srgbClr val="00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3F3B0-AE83-414B-9171-D1FA11E7DF71}" v="9" dt="2023-11-15T22:57:33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70000" autoAdjust="0"/>
  </p:normalViewPr>
  <p:slideViewPr>
    <p:cSldViewPr snapToGrid="0">
      <p:cViewPr varScale="1">
        <p:scale>
          <a:sx n="114" d="100"/>
          <a:sy n="114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handler" userId="222d6fa9-d19a-48a6-b505-12a7adf43dfb" providerId="ADAL" clId="{9733F3B0-AE83-414B-9171-D1FA11E7DF71}"/>
    <pc:docChg chg="undo redo custSel modSld">
      <pc:chgData name="Michael Chandler" userId="222d6fa9-d19a-48a6-b505-12a7adf43dfb" providerId="ADAL" clId="{9733F3B0-AE83-414B-9171-D1FA11E7DF71}" dt="2023-11-15T23:00:59.730" v="691" actId="6549"/>
      <pc:docMkLst>
        <pc:docMk/>
      </pc:docMkLst>
      <pc:sldChg chg="modSp mod">
        <pc:chgData name="Michael Chandler" userId="222d6fa9-d19a-48a6-b505-12a7adf43dfb" providerId="ADAL" clId="{9733F3B0-AE83-414B-9171-D1FA11E7DF71}" dt="2023-11-15T22:55:49.354" v="622" actId="114"/>
        <pc:sldMkLst>
          <pc:docMk/>
          <pc:sldMk cId="3845610517" sldId="314"/>
        </pc:sldMkLst>
        <pc:spChg chg="mod">
          <ac:chgData name="Michael Chandler" userId="222d6fa9-d19a-48a6-b505-12a7adf43dfb" providerId="ADAL" clId="{9733F3B0-AE83-414B-9171-D1FA11E7DF71}" dt="2023-11-15T22:55:49.354" v="622" actId="114"/>
          <ac:spMkLst>
            <pc:docMk/>
            <pc:sldMk cId="3845610517" sldId="314"/>
            <ac:spMk id="9" creationId="{703DF625-9A1B-43FC-B3FD-0C438E61A085}"/>
          </ac:spMkLst>
        </pc:spChg>
      </pc:sldChg>
      <pc:sldChg chg="modSp mod">
        <pc:chgData name="Michael Chandler" userId="222d6fa9-d19a-48a6-b505-12a7adf43dfb" providerId="ADAL" clId="{9733F3B0-AE83-414B-9171-D1FA11E7DF71}" dt="2023-11-15T23:00:59.730" v="691" actId="6549"/>
        <pc:sldMkLst>
          <pc:docMk/>
          <pc:sldMk cId="2342699422" sldId="337"/>
        </pc:sldMkLst>
        <pc:spChg chg="mod">
          <ac:chgData name="Michael Chandler" userId="222d6fa9-d19a-48a6-b505-12a7adf43dfb" providerId="ADAL" clId="{9733F3B0-AE83-414B-9171-D1FA11E7DF71}" dt="2023-11-15T22:58:46.204" v="636" actId="20577"/>
          <ac:spMkLst>
            <pc:docMk/>
            <pc:sldMk cId="2342699422" sldId="337"/>
            <ac:spMk id="6" creationId="{3BBE7B2F-68F5-43FD-8B57-7628F0C2D32F}"/>
          </ac:spMkLst>
        </pc:spChg>
        <pc:spChg chg="mod">
          <ac:chgData name="Michael Chandler" userId="222d6fa9-d19a-48a6-b505-12a7adf43dfb" providerId="ADAL" clId="{9733F3B0-AE83-414B-9171-D1FA11E7DF71}" dt="2023-11-15T23:00:59.730" v="691" actId="6549"/>
          <ac:spMkLst>
            <pc:docMk/>
            <pc:sldMk cId="2342699422" sldId="337"/>
            <ac:spMk id="14" creationId="{0C0852F5-64F2-064B-72E7-874FEB4A00C5}"/>
          </ac:spMkLst>
        </pc:spChg>
      </pc:sldChg>
      <pc:sldChg chg="addSp delSp modSp mod">
        <pc:chgData name="Michael Chandler" userId="222d6fa9-d19a-48a6-b505-12a7adf43dfb" providerId="ADAL" clId="{9733F3B0-AE83-414B-9171-D1FA11E7DF71}" dt="2023-11-15T22:55:05.620" v="621" actId="1076"/>
        <pc:sldMkLst>
          <pc:docMk/>
          <pc:sldMk cId="898188839" sldId="341"/>
        </pc:sldMkLst>
        <pc:graphicFrameChg chg="add del mod">
          <ac:chgData name="Michael Chandler" userId="222d6fa9-d19a-48a6-b505-12a7adf43dfb" providerId="ADAL" clId="{9733F3B0-AE83-414B-9171-D1FA11E7DF71}" dt="2023-11-15T22:48:17.150" v="590"/>
          <ac:graphicFrameMkLst>
            <pc:docMk/>
            <pc:sldMk cId="898188839" sldId="341"/>
            <ac:graphicFrameMk id="8" creationId="{F8FFDB9B-C4EC-5AC9-13C5-B53E01037F12}"/>
          </ac:graphicFrameMkLst>
        </pc:graphicFrameChg>
        <pc:graphicFrameChg chg="add del mod">
          <ac:chgData name="Michael Chandler" userId="222d6fa9-d19a-48a6-b505-12a7adf43dfb" providerId="ADAL" clId="{9733F3B0-AE83-414B-9171-D1FA11E7DF71}" dt="2023-11-15T22:50:56.155" v="602"/>
          <ac:graphicFrameMkLst>
            <pc:docMk/>
            <pc:sldMk cId="898188839" sldId="341"/>
            <ac:graphicFrameMk id="11" creationId="{097C139D-1313-C885-1F44-8236D0397CEA}"/>
          </ac:graphicFrameMkLst>
        </pc:graphicFrameChg>
        <pc:picChg chg="del">
          <ac:chgData name="Michael Chandler" userId="222d6fa9-d19a-48a6-b505-12a7adf43dfb" providerId="ADAL" clId="{9733F3B0-AE83-414B-9171-D1FA11E7DF71}" dt="2023-11-15T22:48:11.462" v="588" actId="478"/>
          <ac:picMkLst>
            <pc:docMk/>
            <pc:sldMk cId="898188839" sldId="341"/>
            <ac:picMk id="6" creationId="{E59CBE2E-42EC-F04E-BE50-5E3D7E597148}"/>
          </ac:picMkLst>
        </pc:picChg>
        <pc:picChg chg="del mod">
          <ac:chgData name="Michael Chandler" userId="222d6fa9-d19a-48a6-b505-12a7adf43dfb" providerId="ADAL" clId="{9733F3B0-AE83-414B-9171-D1FA11E7DF71}" dt="2023-11-15T22:50:51.345" v="600" actId="478"/>
          <ac:picMkLst>
            <pc:docMk/>
            <pc:sldMk cId="898188839" sldId="341"/>
            <ac:picMk id="10" creationId="{19DB584E-9A83-A3F6-1D33-3BAF770E5CCC}"/>
          </ac:picMkLst>
        </pc:picChg>
        <pc:picChg chg="mod">
          <ac:chgData name="Michael Chandler" userId="222d6fa9-d19a-48a6-b505-12a7adf43dfb" providerId="ADAL" clId="{9733F3B0-AE83-414B-9171-D1FA11E7DF71}" dt="2023-11-15T22:55:05.620" v="621" actId="1076"/>
          <ac:picMkLst>
            <pc:docMk/>
            <pc:sldMk cId="898188839" sldId="341"/>
            <ac:picMk id="12" creationId="{A3768711-52D1-BE8F-19DD-54CB8B26643D}"/>
          </ac:picMkLst>
        </pc:picChg>
      </pc:sldChg>
      <pc:sldChg chg="delSp modSp mod">
        <pc:chgData name="Michael Chandler" userId="222d6fa9-d19a-48a6-b505-12a7adf43dfb" providerId="ADAL" clId="{9733F3B0-AE83-414B-9171-D1FA11E7DF71}" dt="2023-11-15T22:56:40.695" v="623" actId="6549"/>
        <pc:sldMkLst>
          <pc:docMk/>
          <pc:sldMk cId="4144617404" sldId="345"/>
        </pc:sldMkLst>
        <pc:spChg chg="mod">
          <ac:chgData name="Michael Chandler" userId="222d6fa9-d19a-48a6-b505-12a7adf43dfb" providerId="ADAL" clId="{9733F3B0-AE83-414B-9171-D1FA11E7DF71}" dt="2023-11-15T22:56:40.695" v="623" actId="6549"/>
          <ac:spMkLst>
            <pc:docMk/>
            <pc:sldMk cId="4144617404" sldId="345"/>
            <ac:spMk id="3" creationId="{6A78CBC2-EE37-7DD3-FE25-5EA2EC45D4F2}"/>
          </ac:spMkLst>
        </pc:spChg>
        <pc:picChg chg="mod">
          <ac:chgData name="Michael Chandler" userId="222d6fa9-d19a-48a6-b505-12a7adf43dfb" providerId="ADAL" clId="{9733F3B0-AE83-414B-9171-D1FA11E7DF71}" dt="2023-11-15T22:54:58.146" v="620" actId="1076"/>
          <ac:picMkLst>
            <pc:docMk/>
            <pc:sldMk cId="4144617404" sldId="345"/>
            <ac:picMk id="4" creationId="{E794FFFD-187E-3A93-3A48-A47CF2858772}"/>
          </ac:picMkLst>
        </pc:picChg>
        <pc:picChg chg="del">
          <ac:chgData name="Michael Chandler" userId="222d6fa9-d19a-48a6-b505-12a7adf43dfb" providerId="ADAL" clId="{9733F3B0-AE83-414B-9171-D1FA11E7DF71}" dt="2023-11-15T22:53:27.164" v="609" actId="478"/>
          <ac:picMkLst>
            <pc:docMk/>
            <pc:sldMk cId="4144617404" sldId="345"/>
            <ac:picMk id="8" creationId="{53E97888-BBA6-2C2F-2624-7AE2628C038F}"/>
          </ac:picMkLst>
        </pc:picChg>
      </pc:sldChg>
      <pc:sldChg chg="modSp mod">
        <pc:chgData name="Michael Chandler" userId="222d6fa9-d19a-48a6-b505-12a7adf43dfb" providerId="ADAL" clId="{9733F3B0-AE83-414B-9171-D1FA11E7DF71}" dt="2023-11-15T22:58:21.694" v="631" actId="207"/>
        <pc:sldMkLst>
          <pc:docMk/>
          <pc:sldMk cId="4204342367" sldId="346"/>
        </pc:sldMkLst>
        <pc:spChg chg="mod">
          <ac:chgData name="Michael Chandler" userId="222d6fa9-d19a-48a6-b505-12a7adf43dfb" providerId="ADAL" clId="{9733F3B0-AE83-414B-9171-D1FA11E7DF71}" dt="2023-11-15T22:58:21.694" v="631" actId="207"/>
          <ac:spMkLst>
            <pc:docMk/>
            <pc:sldMk cId="4204342367" sldId="346"/>
            <ac:spMk id="17" creationId="{210FE5C7-E207-5B0B-767A-89E8F9A7A646}"/>
          </ac:spMkLst>
        </pc:spChg>
      </pc:sldChg>
      <pc:sldChg chg="addSp delSp modSp mod">
        <pc:chgData name="Michael Chandler" userId="222d6fa9-d19a-48a6-b505-12a7adf43dfb" providerId="ADAL" clId="{9733F3B0-AE83-414B-9171-D1FA11E7DF71}" dt="2023-11-15T22:57:40.400" v="630" actId="1076"/>
        <pc:sldMkLst>
          <pc:docMk/>
          <pc:sldMk cId="3063714883" sldId="350"/>
        </pc:sldMkLst>
        <pc:picChg chg="add mod">
          <ac:chgData name="Michael Chandler" userId="222d6fa9-d19a-48a6-b505-12a7adf43dfb" providerId="ADAL" clId="{9733F3B0-AE83-414B-9171-D1FA11E7DF71}" dt="2023-11-15T22:57:18.259" v="627" actId="1076"/>
          <ac:picMkLst>
            <pc:docMk/>
            <pc:sldMk cId="3063714883" sldId="350"/>
            <ac:picMk id="3" creationId="{BC34C3A8-B752-2D23-E17C-22E01CD401EF}"/>
          </ac:picMkLst>
        </pc:picChg>
        <pc:picChg chg="del">
          <ac:chgData name="Michael Chandler" userId="222d6fa9-d19a-48a6-b505-12a7adf43dfb" providerId="ADAL" clId="{9733F3B0-AE83-414B-9171-D1FA11E7DF71}" dt="2023-11-15T22:56:55.603" v="624" actId="478"/>
          <ac:picMkLst>
            <pc:docMk/>
            <pc:sldMk cId="3063714883" sldId="350"/>
            <ac:picMk id="6" creationId="{13E783C2-ED26-D21E-9984-3E8509184974}"/>
          </ac:picMkLst>
        </pc:picChg>
        <pc:picChg chg="del">
          <ac:chgData name="Michael Chandler" userId="222d6fa9-d19a-48a6-b505-12a7adf43dfb" providerId="ADAL" clId="{9733F3B0-AE83-414B-9171-D1FA11E7DF71}" dt="2023-11-15T22:57:20.280" v="628" actId="478"/>
          <ac:picMkLst>
            <pc:docMk/>
            <pc:sldMk cId="3063714883" sldId="350"/>
            <ac:picMk id="8" creationId="{53E97888-BBA6-2C2F-2624-7AE2628C038F}"/>
          </ac:picMkLst>
        </pc:picChg>
        <pc:picChg chg="add mod">
          <ac:chgData name="Michael Chandler" userId="222d6fa9-d19a-48a6-b505-12a7adf43dfb" providerId="ADAL" clId="{9733F3B0-AE83-414B-9171-D1FA11E7DF71}" dt="2023-11-15T22:57:40.400" v="630" actId="1076"/>
          <ac:picMkLst>
            <pc:docMk/>
            <pc:sldMk cId="3063714883" sldId="350"/>
            <ac:picMk id="9" creationId="{D1881554-21AC-F7C6-1490-3DF65EABDF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B057687-320C-44EA-AAD0-1352649C121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BCB3C3-24E9-46EB-9A1E-5311A83A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4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0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3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85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583B-88D4-4EC2-BEC8-7E071C31216C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E5FC-81A6-409D-9E16-7C340FCF0454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A186-98F4-4567-944A-4C4F61ACB65C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6C0-1EC1-4C03-B1BB-D6FBA544B28A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61FD-442E-44FE-9D5E-876B062743E9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8E06-6844-4488-8CBC-2F09B61CDFA5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7A7F-C9EF-4F99-B925-E90BA53D66F2}" type="datetime1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5481" y="6512017"/>
            <a:ext cx="8292353" cy="365125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69963"/>
            <a:ext cx="12192000" cy="10030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2" y="365125"/>
            <a:ext cx="9323294" cy="8092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0107709" y="64349"/>
            <a:ext cx="1371600" cy="14264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081" y="132006"/>
            <a:ext cx="1342774" cy="13202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68237"/>
            <a:ext cx="178023" cy="10030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551314"/>
            <a:ext cx="12192000" cy="18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331391" y="6402524"/>
            <a:ext cx="591671" cy="4554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7089" y="6516458"/>
            <a:ext cx="82027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C1524CC-978E-4372-BE88-712058D1E9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331390" y="6399330"/>
            <a:ext cx="591671" cy="1552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85483" y="1604963"/>
            <a:ext cx="11358282" cy="4657953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Wingdings" panose="05000000000000000000" pitchFamily="2" charset="2"/>
              <a:buChar char="§"/>
              <a:defRPr kern="4000" spc="0" baseline="0">
                <a:latin typeface="Century Gothic" panose="020B0502020202020204" pitchFamily="34" charset="0"/>
              </a:defRPr>
            </a:lvl1pPr>
            <a:lvl2pPr marL="1030288" indent="-339725">
              <a:lnSpc>
                <a:spcPct val="100000"/>
              </a:lnSpc>
              <a:defRPr kern="4000" spc="0" baseline="0">
                <a:latin typeface="Century Gothic" panose="020B0502020202020204" pitchFamily="34" charset="0"/>
              </a:defRPr>
            </a:lvl2pPr>
            <a:lvl3pPr marL="1604963" indent="-346075">
              <a:lnSpc>
                <a:spcPct val="100000"/>
              </a:lnSpc>
              <a:buFont typeface="Century Gothic" panose="020B0502020202020204" pitchFamily="34" charset="0"/>
              <a:buChar char="−"/>
              <a:defRPr kern="4000" spc="0" baseline="0">
                <a:latin typeface="Century Gothic" panose="020B0502020202020204" pitchFamily="34" charset="0"/>
              </a:defRPr>
            </a:lvl3pPr>
            <a:lvl4pPr marL="2062163" indent="-346075">
              <a:lnSpc>
                <a:spcPct val="100000"/>
              </a:lnSpc>
              <a:buFont typeface="Courier New" panose="02070309020205020404" pitchFamily="49" charset="0"/>
              <a:buChar char="o"/>
              <a:defRPr kern="4000" spc="0" baseline="0">
                <a:latin typeface="Century Gothic" panose="020B0502020202020204" pitchFamily="34" charset="0"/>
              </a:defRPr>
            </a:lvl4pPr>
            <a:lvl5pPr marL="2627313" indent="-336550">
              <a:lnSpc>
                <a:spcPct val="100000"/>
              </a:lnSpc>
              <a:defRPr kern="4000" spc="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3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C24-6B07-42E6-ACE3-8E4780D4180F}" type="datetime1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CBF-D2B1-4F68-BB94-1C9417BBED8F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4727-8BBE-411B-A3F8-5566D384EB26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B47C-8358-4AB7-B695-A1E968243C16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36588"/>
            <a:ext cx="12192000" cy="4221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6963" y="4596760"/>
            <a:ext cx="4778074" cy="51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96" y="2923309"/>
            <a:ext cx="11012556" cy="136510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City Clerk Ballot Measure 2024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77097"/>
            <a:ext cx="9144000" cy="165576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</a:rPr>
              <a:t>City Council Mee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November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399" y="6330304"/>
            <a:ext cx="2743200" cy="365125"/>
          </a:xfrm>
        </p:spPr>
        <p:txBody>
          <a:bodyPr/>
          <a:lstStyle/>
          <a:p>
            <a:fld id="{DC1524CC-978E-4372-BE88-712058D1E98F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35" y="395309"/>
            <a:ext cx="1821529" cy="17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1A5A1-EB90-AF16-DFCD-49769D235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r="4915"/>
          <a:stretch/>
        </p:blipFill>
        <p:spPr>
          <a:xfrm>
            <a:off x="1068130" y="1028701"/>
            <a:ext cx="3876165" cy="4338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76D55-37D0-E9AA-FD03-2EF4446CF007}"/>
              </a:ext>
            </a:extLst>
          </p:cNvPr>
          <p:cNvSpPr txBox="1"/>
          <p:nvPr/>
        </p:nvSpPr>
        <p:spPr>
          <a:xfrm>
            <a:off x="5237851" y="2635779"/>
            <a:ext cx="6502392" cy="1586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solidFill>
                  <a:srgbClr val="3A6C00"/>
                </a:solidFill>
              </a:rPr>
              <a:t>THANK YOU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8B9400"/>
                </a:solidFill>
              </a:rPr>
              <a:t>Do you have any questions?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47D3E-742E-476E-B6D8-2BCFCC6A579C}"/>
              </a:ext>
            </a:extLst>
          </p:cNvPr>
          <p:cNvSpPr txBox="1"/>
          <p:nvPr/>
        </p:nvSpPr>
        <p:spPr>
          <a:xfrm>
            <a:off x="442191" y="419342"/>
            <a:ext cx="9540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DF625-9A1B-43FC-B3FD-0C438E61A085}"/>
              </a:ext>
            </a:extLst>
          </p:cNvPr>
          <p:cNvSpPr txBox="1"/>
          <p:nvPr/>
        </p:nvSpPr>
        <p:spPr>
          <a:xfrm>
            <a:off x="442191" y="1576772"/>
            <a:ext cx="10553226" cy="507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</a:rPr>
              <a:t>October 18, 2023 </a:t>
            </a:r>
            <a:r>
              <a:rPr lang="en-US" sz="2000" dirty="0">
                <a:effectLst/>
                <a:ea typeface="Calibri" panose="020F0502020204030204" pitchFamily="34" charset="0"/>
              </a:rPr>
              <a:t>- The Mayor recapped a recent discussion with the elected City Clerk, who had indicated he supported the </a:t>
            </a:r>
            <a:r>
              <a:rPr lang="en-US" sz="2000" dirty="0">
                <a:ea typeface="Calibri" panose="020F0502020204030204" pitchFamily="34" charset="0"/>
              </a:rPr>
              <a:t>consolidation</a:t>
            </a:r>
            <a:r>
              <a:rPr lang="en-US" sz="2000" dirty="0">
                <a:effectLst/>
                <a:ea typeface="Calibri" panose="020F0502020204030204" pitchFamily="34" charset="0"/>
              </a:rPr>
              <a:t> of the elected City Clerk position into an appointed staff position.  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The proposed consolidation of the Clerk position was based upon the professional recommendations of City staff</a:t>
            </a:r>
            <a:r>
              <a:rPr lang="en-US" sz="2000" i="1" dirty="0">
                <a:ea typeface="Calibri" panose="020F0502020204030204" pitchFamily="34" charset="0"/>
              </a:rPr>
              <a:t> and consistent with practice in 16 of 19 Contra Costa agencies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The City Council directed staff to place this topic on a future meeting agenda for discussion.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</a:rPr>
              <a:t>November 1, 2023 </a:t>
            </a:r>
            <a:r>
              <a:rPr lang="en-US" sz="2000" dirty="0">
                <a:effectLst/>
                <a:ea typeface="Calibri" panose="020F0502020204030204" pitchFamily="34" charset="0"/>
              </a:rPr>
              <a:t>- </a:t>
            </a:r>
            <a:r>
              <a:rPr lang="en-US" sz="2000" dirty="0">
                <a:ea typeface="Calibri" panose="020F0502020204030204" pitchFamily="34" charset="0"/>
              </a:rPr>
              <a:t>S</a:t>
            </a:r>
            <a:r>
              <a:rPr lang="en-US" sz="2000" dirty="0">
                <a:effectLst/>
                <a:ea typeface="Calibri" panose="020F0502020204030204" pitchFamily="34" charset="0"/>
              </a:rPr>
              <a:t>taff presented to City Council a comparative analysis of Clerk Offices in</a:t>
            </a:r>
            <a:r>
              <a:rPr lang="en-US" sz="2000" dirty="0">
                <a:ea typeface="Calibri" panose="020F0502020204030204" pitchFamily="34" charset="0"/>
              </a:rPr>
              <a:t> other</a:t>
            </a:r>
            <a:r>
              <a:rPr lang="en-US" sz="2000" dirty="0">
                <a:effectLst/>
                <a:ea typeface="Calibri" panose="020F0502020204030204" pitchFamily="34" charset="0"/>
              </a:rPr>
              <a:t> California municipalities who recently transitioned their City Clerk to an appointed position. City Council favored the proposal and directed: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Delegating the appointing authority to City Manager.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ea typeface="Calibri" panose="020F0502020204030204" pitchFamily="34" charset="0"/>
              </a:rPr>
              <a:t>larifying the appointed position will be a consolidation of the elected position with the existing full-time staff position, resulting in reclassifying the Assistant City Clerk as City Clerk.</a:t>
            </a:r>
            <a:endParaRPr lang="en-US" dirty="0"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P</a:t>
            </a:r>
            <a:r>
              <a:rPr lang="en-US" dirty="0">
                <a:effectLst/>
                <a:ea typeface="Calibri" panose="020F0502020204030204" pitchFamily="34" charset="0"/>
              </a:rPr>
              <a:t>roviding an organizational model of the Clerk’s office with an appointed City Clerk.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Appointing </a:t>
            </a:r>
            <a:r>
              <a:rPr lang="en-US" dirty="0">
                <a:effectLst/>
                <a:ea typeface="Calibri" panose="020F0502020204030204" pitchFamily="34" charset="0"/>
              </a:rPr>
              <a:t>Vice Mayor Ross and Councilmember McKillop to an Ad Hoc Subcommittee for drafting the Argument in Favor.</a:t>
            </a:r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1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47D3E-742E-476E-B6D8-2BCFCC6A579C}"/>
              </a:ext>
            </a:extLst>
          </p:cNvPr>
          <p:cNvSpPr txBox="1"/>
          <p:nvPr/>
        </p:nvSpPr>
        <p:spPr>
          <a:xfrm>
            <a:off x="442190" y="1431986"/>
            <a:ext cx="9540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Division Summary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DF625-9A1B-43FC-B3FD-0C438E61A085}"/>
              </a:ext>
            </a:extLst>
          </p:cNvPr>
          <p:cNvSpPr txBox="1"/>
          <p:nvPr/>
        </p:nvSpPr>
        <p:spPr>
          <a:xfrm>
            <a:off x="442189" y="1861633"/>
            <a:ext cx="1108594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Assistant City Clerk,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Office serves as a primary point of contact for the City Council, City Departments, and the public regarding the legislative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istory and operations of the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City.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C9483-D622-68C1-F0EF-0658276AFE5E}"/>
              </a:ext>
            </a:extLst>
          </p:cNvPr>
          <p:cNvSpPr txBox="1"/>
          <p:nvPr/>
        </p:nvSpPr>
        <p:spPr>
          <a:xfrm>
            <a:off x="442191" y="419342"/>
            <a:ext cx="9540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DB190-E1F4-81A8-E991-EFB6E936994D}"/>
              </a:ext>
            </a:extLst>
          </p:cNvPr>
          <p:cNvSpPr txBox="1"/>
          <p:nvPr/>
        </p:nvSpPr>
        <p:spPr>
          <a:xfrm>
            <a:off x="442190" y="2560280"/>
            <a:ext cx="9540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Elected Office Structure (Current)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1577-8494-E431-608E-E8EA8D2C2A7D}"/>
              </a:ext>
            </a:extLst>
          </p:cNvPr>
          <p:cNvSpPr txBox="1"/>
          <p:nvPr/>
        </p:nvSpPr>
        <p:spPr>
          <a:xfrm>
            <a:off x="442189" y="2963195"/>
            <a:ext cx="6464797" cy="3489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ivision under and managed by the Department of the City Manager.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Gary Hernandez, City Clerk (Elected) – 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Elected Official serving in a ceremonial capacity performing limited duties.</a:t>
            </a:r>
            <a:endParaRPr lang="en-US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Kat Galileo, Assistant City Clerk (FTE)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– Full time staff employee who performs all legal duties and responsibilities of the City Clerk, as well as the day-to-day operations of the Office.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Catherine Muiruri, Clerk Aide (PT) – 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Part time staff employee provides general administrative support to the Assistant City Clerk and customer service to the Martinez community.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768711-52D1-BE8F-19DD-54CB8B266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07" y="2719260"/>
            <a:ext cx="9129530" cy="22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47D3E-742E-476E-B6D8-2BCFCC6A579C}"/>
              </a:ext>
            </a:extLst>
          </p:cNvPr>
          <p:cNvSpPr txBox="1"/>
          <p:nvPr/>
        </p:nvSpPr>
        <p:spPr>
          <a:xfrm>
            <a:off x="442191" y="1434751"/>
            <a:ext cx="6061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Appointed Office Structure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C9483-D622-68C1-F0EF-0658276AFE5E}"/>
              </a:ext>
            </a:extLst>
          </p:cNvPr>
          <p:cNvSpPr txBox="1"/>
          <p:nvPr/>
        </p:nvSpPr>
        <p:spPr>
          <a:xfrm>
            <a:off x="442191" y="419342"/>
            <a:ext cx="9540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DISCUSSION CONT…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8CBC2-EE37-7DD3-FE25-5EA2EC45D4F2}"/>
              </a:ext>
            </a:extLst>
          </p:cNvPr>
          <p:cNvSpPr txBox="1"/>
          <p:nvPr/>
        </p:nvSpPr>
        <p:spPr>
          <a:xfrm>
            <a:off x="442190" y="1961500"/>
            <a:ext cx="6219867" cy="431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Provide and support advancement in the City’s ability to be responsive, transparent, and increase accessibility for the public, staff and City Council.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– All processes performed manually (except Agenda creation).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– NetFile, NextRequest, Boards &amp; Commissions, Digital Kiosk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– Claims, Records Management (Laserfiche)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rganizational structure and staffing data collected of other Clerk Offices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Martinez is in the </a:t>
            </a:r>
            <a:r>
              <a:rPr lang="en-US" sz="20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minority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County (3/19 cities) and in the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State (100/482 cities).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25500A-99F7-7D97-74B9-F615F0976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080219"/>
              </p:ext>
            </p:extLst>
          </p:nvPr>
        </p:nvGraphicFramePr>
        <p:xfrm>
          <a:off x="6793907" y="1572426"/>
          <a:ext cx="4854012" cy="4666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487">
                  <a:extLst>
                    <a:ext uri="{9D8B030D-6E8A-4147-A177-3AD203B41FA5}">
                      <a16:colId xmlns:a16="http://schemas.microsoft.com/office/drawing/2014/main" val="4285972739"/>
                    </a:ext>
                  </a:extLst>
                </a:gridCol>
                <a:gridCol w="811851">
                  <a:extLst>
                    <a:ext uri="{9D8B030D-6E8A-4147-A177-3AD203B41FA5}">
                      <a16:colId xmlns:a16="http://schemas.microsoft.com/office/drawing/2014/main" val="813149265"/>
                    </a:ext>
                  </a:extLst>
                </a:gridCol>
                <a:gridCol w="1016949">
                  <a:extLst>
                    <a:ext uri="{9D8B030D-6E8A-4147-A177-3AD203B41FA5}">
                      <a16:colId xmlns:a16="http://schemas.microsoft.com/office/drawing/2014/main" val="4053382795"/>
                    </a:ext>
                  </a:extLst>
                </a:gridCol>
                <a:gridCol w="1068225">
                  <a:extLst>
                    <a:ext uri="{9D8B030D-6E8A-4147-A177-3AD203B41FA5}">
                      <a16:colId xmlns:a16="http://schemas.microsoft.com/office/drawing/2014/main" val="1687088952"/>
                    </a:ext>
                  </a:extLst>
                </a:gridCol>
                <a:gridCol w="978330">
                  <a:extLst>
                    <a:ext uri="{9D8B030D-6E8A-4147-A177-3AD203B41FA5}">
                      <a16:colId xmlns:a16="http://schemas.microsoft.com/office/drawing/2014/main" val="2880104689"/>
                    </a:ext>
                  </a:extLst>
                </a:gridCol>
                <a:gridCol w="141170">
                  <a:extLst>
                    <a:ext uri="{9D8B030D-6E8A-4147-A177-3AD203B41FA5}">
                      <a16:colId xmlns:a16="http://schemas.microsoft.com/office/drawing/2014/main" val="1951690794"/>
                    </a:ext>
                  </a:extLst>
                </a:gridCol>
              </a:tblGrid>
              <a:tr h="326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POPULATION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CLASSIFICATION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UNIT/GROUP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CLERK STAFF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5680269"/>
                  </a:ext>
                </a:extLst>
              </a:tr>
              <a:tr h="16724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Martinez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37,658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Elected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Elected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2927843"/>
                  </a:ext>
                </a:extLst>
              </a:tr>
              <a:tr h="326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MCP - Management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Assistant 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3074518"/>
                  </a:ext>
                </a:extLst>
              </a:tr>
              <a:tr h="326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PT Temporary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Misc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Administrative Aide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1400781"/>
                  </a:ext>
                </a:extLst>
              </a:tr>
              <a:tr h="1672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Hercules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24,640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Appointed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Executive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City Clerk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1526346"/>
                  </a:ext>
                </a:extLst>
              </a:tr>
              <a:tr h="167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Teamster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Senior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0776802"/>
                  </a:ext>
                </a:extLst>
              </a:tr>
              <a:tr h="1672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 Cerrito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25,962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Appointed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Management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4238915"/>
                  </a:ext>
                </a:extLst>
              </a:tr>
              <a:tr h="326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Misc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Management Assistant 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0091673"/>
                  </a:ext>
                </a:extLst>
              </a:tr>
              <a:tr h="1672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Benicia*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26,180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Elected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Elected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8247172"/>
                  </a:ext>
                </a:extLst>
              </a:tr>
              <a:tr h="326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BSPA - Supervisor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Deputy 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0282139"/>
                  </a:ext>
                </a:extLst>
              </a:tr>
              <a:tr h="1672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San Pablo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31,773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Elected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Elected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5359696"/>
                  </a:ext>
                </a:extLst>
              </a:tr>
              <a:tr h="326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Appointed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Confidential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Assistant 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1106096"/>
                  </a:ext>
                </a:extLst>
              </a:tr>
              <a:tr h="23736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Pleasant Hill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34,026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2">
                  <a:txBody>
                    <a:bodyPr/>
                    <a:lstStyle/>
                    <a:p>
                      <a:pPr marL="0" marR="0" indent="15303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Appointed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Management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6876986"/>
                  </a:ext>
                </a:extLst>
              </a:tr>
              <a:tr h="155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extLst>
                  <a:ext uri="{0D108BD9-81ED-4DB2-BD59-A6C34878D82A}">
                    <a16:rowId xmlns:a16="http://schemas.microsoft.com/office/drawing/2014/main" val="843082411"/>
                  </a:ext>
                </a:extLst>
              </a:tr>
              <a:tr h="16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Danville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44,396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Appointed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Management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extLst>
                  <a:ext uri="{0D108BD9-81ED-4DB2-BD59-A6C34878D82A}">
                    <a16:rowId xmlns:a16="http://schemas.microsoft.com/office/drawing/2014/main" val="3879571168"/>
                  </a:ext>
                </a:extLst>
              </a:tr>
              <a:tr h="48669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Oakley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44,995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Unrepresented - General Staff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City Clerk/Paralegal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extLst>
                  <a:ext uri="{0D108BD9-81ED-4DB2-BD59-A6C34878D82A}">
                    <a16:rowId xmlns:a16="http://schemas.microsoft.com/office/drawing/2014/main" val="673085745"/>
                  </a:ext>
                </a:extLst>
              </a:tr>
              <a:tr h="326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Unrepresented - General Staff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Deputy City Clerk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extLst>
                  <a:ext uri="{0D108BD9-81ED-4DB2-BD59-A6C34878D82A}">
                    <a16:rowId xmlns:a16="http://schemas.microsoft.com/office/drawing/2014/main" val="358478232"/>
                  </a:ext>
                </a:extLst>
              </a:tr>
              <a:tr h="326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Unrepresented - General Staff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Office Assistant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7250" marB="7250" anchor="ctr"/>
                </a:tc>
                <a:extLst>
                  <a:ext uri="{0D108BD9-81ED-4DB2-BD59-A6C34878D82A}">
                    <a16:rowId xmlns:a16="http://schemas.microsoft.com/office/drawing/2014/main" val="2703877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2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47D3E-742E-476E-B6D8-2BCFCC6A579C}"/>
              </a:ext>
            </a:extLst>
          </p:cNvPr>
          <p:cNvSpPr txBox="1"/>
          <p:nvPr/>
        </p:nvSpPr>
        <p:spPr>
          <a:xfrm>
            <a:off x="442190" y="1438280"/>
            <a:ext cx="6061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Appointed Office Structure (Proposed)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C9483-D622-68C1-F0EF-0658276AFE5E}"/>
              </a:ext>
            </a:extLst>
          </p:cNvPr>
          <p:cNvSpPr txBox="1"/>
          <p:nvPr/>
        </p:nvSpPr>
        <p:spPr>
          <a:xfrm>
            <a:off x="442191" y="419342"/>
            <a:ext cx="9540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DISCUSSION CONT…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8CBC2-EE37-7DD3-FE25-5EA2EC45D4F2}"/>
              </a:ext>
            </a:extLst>
          </p:cNvPr>
          <p:cNvSpPr txBox="1"/>
          <p:nvPr/>
        </p:nvSpPr>
        <p:spPr>
          <a:xfrm>
            <a:off x="442190" y="1961500"/>
            <a:ext cx="6946489" cy="4352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City Clerk Transition 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Full-time staff position 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onsolidation with Assistant City Clerk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 classification to be reviewed, approved, adopted, and incorporated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Assistant City Clerk Kat Galileo to be appointed as the new City Clerk</a:t>
            </a:r>
          </a:p>
          <a:p>
            <a:pPr marL="12001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lected City Clerk’s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limited duties transferred</a:t>
            </a:r>
          </a:p>
          <a:p>
            <a:pPr marL="12001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Continue day-to-day operations and management of the Office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Clerical Aide duties will remain unchanged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4FFFD-187E-3A93-3A48-A47CF2858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388" y="2164089"/>
            <a:ext cx="8939099" cy="1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47D3E-742E-476E-B6D8-2BCFCC6A579C}"/>
              </a:ext>
            </a:extLst>
          </p:cNvPr>
          <p:cNvSpPr txBox="1"/>
          <p:nvPr/>
        </p:nvSpPr>
        <p:spPr>
          <a:xfrm>
            <a:off x="758911" y="1739756"/>
            <a:ext cx="4669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CURRENT</a:t>
            </a:r>
            <a:r>
              <a:rPr lang="en-US" sz="2800" b="1" dirty="0"/>
              <a:t> OFFICE 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C9483-D622-68C1-F0EF-0658276AFE5E}"/>
              </a:ext>
            </a:extLst>
          </p:cNvPr>
          <p:cNvSpPr txBox="1"/>
          <p:nvPr/>
        </p:nvSpPr>
        <p:spPr>
          <a:xfrm>
            <a:off x="442191" y="419342"/>
            <a:ext cx="9540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BEFORE AND AFTER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FFB7D-A005-F4D9-DD17-137EF4985D66}"/>
              </a:ext>
            </a:extLst>
          </p:cNvPr>
          <p:cNvSpPr txBox="1"/>
          <p:nvPr/>
        </p:nvSpPr>
        <p:spPr>
          <a:xfrm>
            <a:off x="6635457" y="1739756"/>
            <a:ext cx="4669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NEW</a:t>
            </a:r>
            <a:r>
              <a:rPr lang="en-US" sz="2800" b="1" dirty="0"/>
              <a:t> OFFICE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4C3A8-B752-2D23-E17C-22E01CD4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1296" y="2480798"/>
            <a:ext cx="9129530" cy="2233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81554-21AC-F7C6-1490-3DF65EABD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2" y="2456670"/>
            <a:ext cx="8939099" cy="1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1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7D2FB-799B-D7EB-E322-E44C51322643}"/>
              </a:ext>
            </a:extLst>
          </p:cNvPr>
          <p:cNvSpPr txBox="1"/>
          <p:nvPr/>
        </p:nvSpPr>
        <p:spPr>
          <a:xfrm>
            <a:off x="297860" y="413046"/>
            <a:ext cx="9540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BALLOT MEASURE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0DEBD-5143-B5FA-1D5B-C643A8BDE4FA}"/>
              </a:ext>
            </a:extLst>
          </p:cNvPr>
          <p:cNvSpPr txBox="1"/>
          <p:nvPr/>
        </p:nvSpPr>
        <p:spPr>
          <a:xfrm>
            <a:off x="297860" y="1469429"/>
            <a:ext cx="6061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Key Components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48950F-0A6C-62A6-AEE9-CFC3249EAC79}"/>
              </a:ext>
            </a:extLst>
          </p:cNvPr>
          <p:cNvSpPr txBox="1"/>
          <p:nvPr/>
        </p:nvSpPr>
        <p:spPr>
          <a:xfrm>
            <a:off x="559117" y="1992649"/>
            <a:ext cx="4857750" cy="3056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Submit to voters for a </a:t>
            </a:r>
            <a:r>
              <a:rPr lang="en-US" sz="2000" dirty="0">
                <a:solidFill>
                  <a:srgbClr val="1F23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question regarding whether the City Clerk should be appointive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Calls, gives notice of, and requests consolidation of a Special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unicipal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lection with the March 5, 2024 Statewide Primary Election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Impartial Analysis and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Argument in Favor</a:t>
            </a:r>
          </a:p>
        </p:txBody>
      </p:sp>
      <p:pic>
        <p:nvPicPr>
          <p:cNvPr id="15" name="Picture 14" descr="A white sign with black text&#10;&#10;Description automatically generated">
            <a:extLst>
              <a:ext uri="{FF2B5EF4-FFF2-40B4-BE49-F238E27FC236}">
                <a16:creationId xmlns:a16="http://schemas.microsoft.com/office/drawing/2014/main" id="{93508834-5E5A-4B1A-51AF-DE0B3EE01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13" y="5184872"/>
            <a:ext cx="5606715" cy="11854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995E67-4603-6DAA-7FFD-CD5D78BDD342}"/>
              </a:ext>
            </a:extLst>
          </p:cNvPr>
          <p:cNvSpPr txBox="1"/>
          <p:nvPr/>
        </p:nvSpPr>
        <p:spPr>
          <a:xfrm>
            <a:off x="5416867" y="1480321"/>
            <a:ext cx="6372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Voter Approved Measure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FE5C7-E207-5B0B-767A-89E8F9A7A646}"/>
              </a:ext>
            </a:extLst>
          </p:cNvPr>
          <p:cNvSpPr txBox="1"/>
          <p:nvPr/>
        </p:nvSpPr>
        <p:spPr>
          <a:xfrm>
            <a:off x="5728071" y="2003541"/>
            <a:ext cx="5759080" cy="3056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2323"/>
                </a:solidFill>
                <a:ea typeface="Arial" panose="020B0604020202020204" pitchFamily="34" charset="0"/>
              </a:rPr>
              <a:t>Elected City Clerk will serve until November 2024; position eliminated thereafter.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2323"/>
                </a:solidFill>
                <a:ea typeface="Arial" panose="020B0604020202020204" pitchFamily="34" charset="0"/>
              </a:rPr>
              <a:t>Creates appointive</a:t>
            </a:r>
            <a:r>
              <a:rPr lang="en-US" sz="2000" dirty="0">
                <a:solidFill>
                  <a:srgbClr val="1F2323"/>
                </a:solidFill>
                <a:effectLst/>
                <a:ea typeface="Arial" panose="020B0604020202020204" pitchFamily="34" charset="0"/>
              </a:rPr>
              <a:t> City Clerk staff position </a:t>
            </a:r>
            <a:r>
              <a:rPr lang="en-US" sz="2000" dirty="0">
                <a:solidFill>
                  <a:srgbClr val="1F2323"/>
                </a:solidFill>
                <a:ea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1F2323"/>
                </a:solidFill>
                <a:effectLst/>
                <a:ea typeface="Arial" panose="020B0604020202020204" pitchFamily="34" charset="0"/>
              </a:rPr>
              <a:t>full authority</a:t>
            </a:r>
            <a:r>
              <a:rPr lang="en-US" sz="2000" dirty="0">
                <a:solidFill>
                  <a:srgbClr val="1F2323"/>
                </a:solidFill>
                <a:ea typeface="Arial" panose="020B0604020202020204" pitchFamily="34" charset="0"/>
              </a:rPr>
              <a:t>); </a:t>
            </a:r>
            <a:r>
              <a:rPr lang="en-US" sz="2000" dirty="0">
                <a:solidFill>
                  <a:srgbClr val="1F2323"/>
                </a:solidFill>
                <a:effectLst/>
                <a:ea typeface="Arial" panose="020B0604020202020204" pitchFamily="34" charset="0"/>
              </a:rPr>
              <a:t>City Manager </a:t>
            </a:r>
            <a:r>
              <a:rPr lang="en-US" sz="2000" dirty="0">
                <a:solidFill>
                  <a:srgbClr val="1F2323"/>
                </a:solidFill>
                <a:ea typeface="Arial" panose="020B0604020202020204" pitchFamily="34" charset="0"/>
              </a:rPr>
              <a:t>becomes the </a:t>
            </a:r>
            <a:r>
              <a:rPr lang="en-US" sz="2000" dirty="0">
                <a:solidFill>
                  <a:srgbClr val="1F2323"/>
                </a:solidFill>
                <a:effectLst/>
                <a:ea typeface="Arial" panose="020B0604020202020204" pitchFamily="34" charset="0"/>
              </a:rPr>
              <a:t>Appointing Authority , </a:t>
            </a:r>
            <a:r>
              <a:rPr lang="en-US" sz="2000" dirty="0">
                <a:effectLst/>
                <a:ea typeface="Arial" panose="020B0604020202020204" pitchFamily="34" charset="0"/>
              </a:rPr>
              <a:t>through delegation by City Council </a:t>
            </a:r>
            <a:r>
              <a:rPr lang="en-US" sz="2000" dirty="0">
                <a:solidFill>
                  <a:srgbClr val="1F2323"/>
                </a:solidFill>
                <a:effectLst/>
                <a:ea typeface="Arial" panose="020B0604020202020204" pitchFamily="34" charset="0"/>
              </a:rPr>
              <a:t>(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GC Section 36510).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Municipal Code updated.</a:t>
            </a:r>
            <a:endParaRPr lang="en-US" sz="2000" dirty="0">
              <a:solidFill>
                <a:srgbClr val="1F2323"/>
              </a:solidFill>
              <a:effectLst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November 2024 ballot will not include the race for the City Clerk’s Office.</a:t>
            </a:r>
          </a:p>
        </p:txBody>
      </p:sp>
    </p:spTree>
    <p:extLst>
      <p:ext uri="{BB962C8B-B14F-4D97-AF65-F5344CB8AC3E}">
        <p14:creationId xmlns:p14="http://schemas.microsoft.com/office/powerpoint/2010/main" val="420434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7089" y="6516458"/>
            <a:ext cx="807098" cy="365125"/>
          </a:xfrm>
        </p:spPr>
        <p:txBody>
          <a:bodyPr/>
          <a:lstStyle/>
          <a:p>
            <a:fld id="{DC1524CC-978E-4372-BE88-712058D1E98F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7234B-427C-FBF3-F007-13F3407999B9}"/>
              </a:ext>
            </a:extLst>
          </p:cNvPr>
          <p:cNvSpPr txBox="1"/>
          <p:nvPr/>
        </p:nvSpPr>
        <p:spPr>
          <a:xfrm>
            <a:off x="442191" y="419342"/>
            <a:ext cx="9540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FISCAL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4E959-6535-F087-27A8-D5683434B352}"/>
              </a:ext>
            </a:extLst>
          </p:cNvPr>
          <p:cNvSpPr txBox="1"/>
          <p:nvPr/>
        </p:nvSpPr>
        <p:spPr>
          <a:xfrm>
            <a:off x="883349" y="1871898"/>
            <a:ext cx="5963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Savings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E7B2F-68F5-43FD-8B57-7628F0C2D32F}"/>
              </a:ext>
            </a:extLst>
          </p:cNvPr>
          <p:cNvSpPr txBox="1"/>
          <p:nvPr/>
        </p:nvSpPr>
        <p:spPr>
          <a:xfrm>
            <a:off x="883350" y="2325111"/>
            <a:ext cx="7129682" cy="2016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Savings will be reinvested into the Office to cover anticipated expenses and support the Office as it is restructured.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Salary and benefits of the elected City Clerk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Election cost for elected City Clerk position (every 4 years)</a:t>
            </a:r>
          </a:p>
        </p:txBody>
      </p:sp>
      <p:pic>
        <p:nvPicPr>
          <p:cNvPr id="10" name="Picture 9" descr="A table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BCDA6141-BB09-A068-D3DD-9E25C2A5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12" y="1495926"/>
            <a:ext cx="3712348" cy="3110051"/>
          </a:xfrm>
          <a:prstGeom prst="rect">
            <a:avLst/>
          </a:prstGeom>
        </p:spPr>
      </p:pic>
      <p:pic>
        <p:nvPicPr>
          <p:cNvPr id="12" name="Picture 11" descr="A table with numbers and text&#10;&#10;Description automatically generated">
            <a:extLst>
              <a:ext uri="{FF2B5EF4-FFF2-40B4-BE49-F238E27FC236}">
                <a16:creationId xmlns:a16="http://schemas.microsoft.com/office/drawing/2014/main" id="{912CF44C-73F1-31CD-BE2D-56C479FD5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13" y="4665114"/>
            <a:ext cx="3691402" cy="16921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864F2D-9417-F8E5-45E6-C5F75559992C}"/>
              </a:ext>
            </a:extLst>
          </p:cNvPr>
          <p:cNvSpPr txBox="1"/>
          <p:nvPr/>
        </p:nvSpPr>
        <p:spPr>
          <a:xfrm>
            <a:off x="883349" y="4403504"/>
            <a:ext cx="5963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Expenses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852F5-64F2-064B-72E7-874FEB4A00C5}"/>
              </a:ext>
            </a:extLst>
          </p:cNvPr>
          <p:cNvSpPr txBox="1"/>
          <p:nvPr/>
        </p:nvSpPr>
        <p:spPr>
          <a:xfrm>
            <a:off x="883349" y="4854630"/>
            <a:ext cx="6754599" cy="1237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2024 Ballot Measure cost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Funded in FY 2024 mid-year budget adjustment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Position upgrade from Assistant City Clerk to City Clerk</a:t>
            </a:r>
          </a:p>
        </p:txBody>
      </p:sp>
    </p:spTree>
    <p:extLst>
      <p:ext uri="{BB962C8B-B14F-4D97-AF65-F5344CB8AC3E}">
        <p14:creationId xmlns:p14="http://schemas.microsoft.com/office/powerpoint/2010/main" val="234269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1811" y="405947"/>
            <a:ext cx="9540396" cy="82757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RECOMMENDATION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33418" y="6687908"/>
            <a:ext cx="820271" cy="365125"/>
          </a:xfrm>
        </p:spPr>
        <p:txBody>
          <a:bodyPr/>
          <a:lstStyle/>
          <a:p>
            <a:fld id="{DC1524CC-978E-4372-BE88-712058D1E98F}" type="slidenum">
              <a:rPr lang="en-US" smtClean="0"/>
              <a:t>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01811" y="1475688"/>
            <a:ext cx="5168401" cy="82757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/>
              <a:t>Next Steps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B8AE2-9E3D-D3AC-62C7-BDB17DD49987}"/>
              </a:ext>
            </a:extLst>
          </p:cNvPr>
          <p:cNvSpPr txBox="1"/>
          <p:nvPr/>
        </p:nvSpPr>
        <p:spPr>
          <a:xfrm>
            <a:off x="381123" y="1906257"/>
            <a:ext cx="5402997" cy="3731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City Council approve the proposed ballot measure and adopt the resolution. </a:t>
            </a:r>
          </a:p>
          <a:p>
            <a:pPr>
              <a:lnSpc>
                <a:spcPct val="115000"/>
              </a:lnSpc>
            </a:pPr>
            <a:endParaRPr lang="en-US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Upon adoption of the resolution, staff will: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File records with County Elections Office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Publish Notice of Election in the local Newspaper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City Attorney will prepare an Impartial Analysis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354F6AB-D0BD-9E33-50B0-89F15C1BF53D}"/>
              </a:ext>
            </a:extLst>
          </p:cNvPr>
          <p:cNvSpPr txBox="1">
            <a:spLocks/>
          </p:cNvSpPr>
          <p:nvPr/>
        </p:nvSpPr>
        <p:spPr>
          <a:xfrm>
            <a:off x="5998028" y="1475688"/>
            <a:ext cx="5168401" cy="827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/>
              <a:t>Timeline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29894-957F-31BE-249C-0B661E366BC9}"/>
              </a:ext>
            </a:extLst>
          </p:cNvPr>
          <p:cNvSpPr txBox="1"/>
          <p:nvPr/>
        </p:nvSpPr>
        <p:spPr>
          <a:xfrm>
            <a:off x="6015920" y="1906257"/>
            <a:ext cx="5653810" cy="4545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December 6 (E-90)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Adoption of Argument in Favor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December 8 (E-88)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Deadline to submit measure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December 11 (E-85)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Measure letter assigned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December 20 (E-76)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Deadline for Primary Arguments For/Against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December 25* (E-71)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Deadline for Rebuttal Arguments</a:t>
            </a:r>
          </a:p>
        </p:txBody>
      </p:sp>
    </p:spTree>
    <p:extLst>
      <p:ext uri="{BB962C8B-B14F-4D97-AF65-F5344CB8AC3E}">
        <p14:creationId xmlns:p14="http://schemas.microsoft.com/office/powerpoint/2010/main" val="177919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5E7963AD820C45AD37C3654D1F4835" ma:contentTypeVersion="4" ma:contentTypeDescription="Create a new document." ma:contentTypeScope="" ma:versionID="34fb2f1cb079c8f4396ef16657816da4">
  <xsd:schema xmlns:xsd="http://www.w3.org/2001/XMLSchema" xmlns:xs="http://www.w3.org/2001/XMLSchema" xmlns:p="http://schemas.microsoft.com/office/2006/metadata/properties" xmlns:ns2="125ba67c-c059-4e7f-923e-5dfc9f739e1d" xmlns:ns3="3bfa4d75-5302-4d81-8c7b-dc6489ae4b4b" targetNamespace="http://schemas.microsoft.com/office/2006/metadata/properties" ma:root="true" ma:fieldsID="92533ce88c91511596229a40075e7b55" ns2:_="" ns3:_="">
    <xsd:import namespace="125ba67c-c059-4e7f-923e-5dfc9f739e1d"/>
    <xsd:import namespace="3bfa4d75-5302-4d81-8c7b-dc6489ae4b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ba67c-c059-4e7f-923e-5dfc9f739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a4d75-5302-4d81-8c7b-dc6489ae4b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CB0ED0-9DF7-47A9-9788-CBA85595A1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ba67c-c059-4e7f-923e-5dfc9f739e1d"/>
    <ds:schemaRef ds:uri="3bfa4d75-5302-4d81-8c7b-dc6489ae4b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A595A1-55DD-4BEE-9500-D7754EF419A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5BA656-6031-4FF3-9DAB-E763A510A0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934</Words>
  <Application>Microsoft Office PowerPoint</Application>
  <PresentationFormat>Widescreen</PresentationFormat>
  <Paragraphs>179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</vt:lpstr>
      <vt:lpstr>Century Gothic</vt:lpstr>
      <vt:lpstr>Courier New</vt:lpstr>
      <vt:lpstr>Wingdings</vt:lpstr>
      <vt:lpstr>Office Theme</vt:lpstr>
      <vt:lpstr>City Clerk Ballot Measure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 Guidry</dc:creator>
  <cp:lastModifiedBy>Michael Chandler</cp:lastModifiedBy>
  <cp:revision>182</cp:revision>
  <cp:lastPrinted>2022-03-16T22:25:05Z</cp:lastPrinted>
  <dcterms:created xsi:type="dcterms:W3CDTF">2020-05-06T19:28:45Z</dcterms:created>
  <dcterms:modified xsi:type="dcterms:W3CDTF">2023-11-15T23:01:04Z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0x010100CD5E7963AD820C45AD37C3654D1F4835</vt:lpwstr>
  </property>
</Properties>
</file>