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14" r:id="rId6"/>
    <p:sldId id="325" r:id="rId7"/>
    <p:sldId id="333" r:id="rId8"/>
    <p:sldId id="331" r:id="rId9"/>
    <p:sldId id="334" r:id="rId10"/>
    <p:sldId id="335" r:id="rId11"/>
    <p:sldId id="332" r:id="rId12"/>
    <p:sldId id="336" r:id="rId13"/>
    <p:sldId id="337" r:id="rId14"/>
    <p:sldId id="338" r:id="rId15"/>
    <p:sldId id="328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64" autoAdjust="0"/>
    <p:restoredTop sz="70000" autoAdjust="0"/>
  </p:normalViewPr>
  <p:slideViewPr>
    <p:cSldViewPr snapToGrid="0">
      <p:cViewPr varScale="1">
        <p:scale>
          <a:sx n="52" d="100"/>
          <a:sy n="5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200"/>
              <a:t>California Municipalities</a:t>
            </a:r>
          </a:p>
        </c:rich>
      </c:tx>
      <c:layout>
        <c:manualLayout>
          <c:xMode val="edge"/>
          <c:yMode val="edge"/>
          <c:x val="0.20979269051353239"/>
          <c:y val="4.9423393739703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California - City Clerk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8BA7-43FC-A04B-BE31BC47806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8BA7-43FC-A04B-BE31BC478069}"/>
              </c:ext>
            </c:extLst>
          </c:dPt>
          <c:cat>
            <c:strRef>
              <c:f>Sheet1!$A$2:$A$3</c:f>
              <c:strCache>
                <c:ptCount val="2"/>
                <c:pt idx="0">
                  <c:v>Appointed</c:v>
                </c:pt>
                <c:pt idx="1">
                  <c:v>Elected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382</c:v>
                </c:pt>
                <c:pt idx="1">
                  <c:v>100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8BA7-43FC-A04B-BE31BC478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200"/>
              <a:t>County Municipalities</a:t>
            </a:r>
          </a:p>
        </c:rich>
      </c:tx>
      <c:layout>
        <c:manualLayout>
          <c:xMode val="edge"/>
          <c:yMode val="edge"/>
          <c:x val="0.26457854095469185"/>
          <c:y val="4.118616144975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Contra Costa County Clerks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4C22-4732-B5C1-D843672A719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4C22-4732-B5C1-D843672A7199}"/>
              </c:ext>
            </c:extLst>
          </c:dPt>
          <c:cat>
            <c:strRef>
              <c:f>Sheet1!$A$2:$A$3</c:f>
              <c:strCache>
                <c:ptCount val="2"/>
                <c:pt idx="0">
                  <c:v>Appointed</c:v>
                </c:pt>
                <c:pt idx="1">
                  <c:v>Elected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4C22-4732-B5C1-D843672A7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/>
              <a:t>Appointing Authority</a:t>
            </a:r>
          </a:p>
        </c:rich>
      </c:tx>
      <c:layout>
        <c:manualLayout>
          <c:xMode val="edge"/>
          <c:yMode val="edge"/>
          <c:x val="0.32788017571174483"/>
          <c:y val="6.0592922041958585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Appointing Authority</c:v>
                </c:pt>
              </c:strCache>
            </c:strRef>
          </c:tx>
          <c:explosion val="21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31-432F-A8A7-A5B2BC97D81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31-432F-A8A7-A5B2BC97D817}"/>
              </c:ext>
            </c:extLst>
          </c:dPt>
          <c:cat>
            <c:strRef>
              <c:f>Sheet1!$A$2:$A$3</c:f>
              <c:strCache>
                <c:ptCount val="2"/>
                <c:pt idx="0">
                  <c:v>City Manager</c:v>
                </c:pt>
                <c:pt idx="1">
                  <c:v>City Council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2A31-432F-A8A7-A5B2BC97D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23639104592473"/>
          <c:y val="0.36083199980389646"/>
          <c:w val="0.26916657006000083"/>
          <c:h val="0.29064226199276405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057687-320C-44EA-AAD0-1352649C12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BCB3C3-24E9-46EB-9A1E-5311A83A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42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7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06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00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78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0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3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0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B3C3-24E9-46EB-9A1E-5311A83AC0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4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583B-88D4-4EC2-BEC8-7E071C31216C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E5FC-81A6-409D-9E16-7C340FCF0454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0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A186-98F4-4567-944A-4C4F61ACB65C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76C0-1EC1-4C03-B1BB-D6FBA544B28A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61FD-442E-44FE-9D5E-876B062743E9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8E06-6844-4488-8CBC-2F09B61CDFA5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7A7F-C9EF-4F99-B925-E90BA53D66F2}" type="datetime1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12017"/>
            <a:ext cx="8292353" cy="365125"/>
          </a:xfrm>
        </p:spPr>
        <p:txBody>
          <a:bodyPr/>
          <a:lstStyle>
            <a:lvl1pPr algn="l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City of Martinez   |   City Council Meeting   |   FY 2019-20 Budget Update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69963"/>
            <a:ext cx="12192000" cy="100302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82" y="365125"/>
            <a:ext cx="9323294" cy="80925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10107709" y="64349"/>
            <a:ext cx="1371600" cy="1426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9081" y="132006"/>
            <a:ext cx="1342774" cy="132027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68237"/>
            <a:ext cx="178023" cy="10030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551314"/>
            <a:ext cx="12192000" cy="18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331391" y="6402524"/>
            <a:ext cx="591671" cy="4554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17089" y="6516458"/>
            <a:ext cx="82027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1524CC-978E-4372-BE88-712058D1E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331390" y="6399330"/>
            <a:ext cx="591671" cy="1552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85483" y="1604963"/>
            <a:ext cx="11358282" cy="4657953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Wingdings" panose="05000000000000000000" pitchFamily="2" charset="2"/>
              <a:buChar char="§"/>
              <a:defRPr kern="4000" spc="0" baseline="0">
                <a:latin typeface="Century Gothic" panose="020B0502020202020204" pitchFamily="34" charset="0"/>
              </a:defRPr>
            </a:lvl1pPr>
            <a:lvl2pPr marL="1030288" indent="-339725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2pPr>
            <a:lvl3pPr marL="1604963" indent="-346075">
              <a:lnSpc>
                <a:spcPct val="100000"/>
              </a:lnSpc>
              <a:buFont typeface="Century Gothic" panose="020B0502020202020204" pitchFamily="34" charset="0"/>
              <a:buChar char="−"/>
              <a:defRPr kern="4000" spc="0" baseline="0">
                <a:latin typeface="Century Gothic" panose="020B0502020202020204" pitchFamily="34" charset="0"/>
              </a:defRPr>
            </a:lvl3pPr>
            <a:lvl4pPr marL="2062163" indent="-346075">
              <a:lnSpc>
                <a:spcPct val="100000"/>
              </a:lnSpc>
              <a:buFont typeface="Courier New" panose="02070309020205020404" pitchFamily="49" charset="0"/>
              <a:buChar char="o"/>
              <a:defRPr kern="4000" spc="0" baseline="0">
                <a:latin typeface="Century Gothic" panose="020B0502020202020204" pitchFamily="34" charset="0"/>
              </a:defRPr>
            </a:lvl4pPr>
            <a:lvl5pPr marL="2627313" indent="-336550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3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1C24-6B07-42E6-ACE3-8E4780D4180F}" type="datetime1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ACBF-D2B1-4F68-BB94-1C9417BBED8F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4727-8BBE-411B-A3F8-5566D384EB26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0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B47C-8358-4AB7-B695-A1E968243C16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City of Martinez   |   City Council Meeting   |   FY 2019-20 Budget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24CC-978E-4372-BE88-712058D1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36588"/>
            <a:ext cx="12192000" cy="42214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06963" y="4596760"/>
            <a:ext cx="4778074" cy="51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096" y="2923309"/>
            <a:ext cx="11012556" cy="136510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City Council Mee</a:t>
            </a:r>
            <a:r>
              <a:rPr lang="en-US" sz="2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ting</a:t>
            </a:r>
            <a:br>
              <a:rPr lang="en-US" sz="2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br>
              <a:rPr lang="en-US" sz="2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City Clerk – Elected vs Appointed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77097"/>
            <a:ext cx="9144000" cy="165576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November 1,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399" y="6330304"/>
            <a:ext cx="2743200" cy="365125"/>
          </a:xfrm>
        </p:spPr>
        <p:txBody>
          <a:bodyPr/>
          <a:lstStyle/>
          <a:p>
            <a:fld id="{DC1524CC-978E-4372-BE88-712058D1E98F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235" y="395309"/>
            <a:ext cx="1821529" cy="177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6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05778" y="1722725"/>
            <a:ext cx="11121446" cy="8275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Fiscal Impact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505778" y="2457437"/>
            <a:ext cx="6044370" cy="3190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Costs are greatly minimized when utilizing an appointment process in comparison to holding an election.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stimated an annual savings of approximately $38,850.00.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3C1D7F0-2500-D80B-43AA-928DD19F1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45085"/>
              </p:ext>
            </p:extLst>
          </p:nvPr>
        </p:nvGraphicFramePr>
        <p:xfrm>
          <a:off x="6686939" y="1909575"/>
          <a:ext cx="5077076" cy="4285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8157">
                  <a:extLst>
                    <a:ext uri="{9D8B030D-6E8A-4147-A177-3AD203B41FA5}">
                      <a16:colId xmlns:a16="http://schemas.microsoft.com/office/drawing/2014/main" val="298165950"/>
                    </a:ext>
                  </a:extLst>
                </a:gridCol>
                <a:gridCol w="2188919">
                  <a:extLst>
                    <a:ext uri="{9D8B030D-6E8A-4147-A177-3AD203B41FA5}">
                      <a16:colId xmlns:a16="http://schemas.microsoft.com/office/drawing/2014/main" val="4142880067"/>
                    </a:ext>
                  </a:extLst>
                </a:gridCol>
              </a:tblGrid>
              <a:tr h="32968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35540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9278387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Salary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$4,800.00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3875573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Delta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$1,251.00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1328515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$277.32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6996779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Social Security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$297.60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5378242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$521.76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951053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$21,929.76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4835323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$69.60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4162180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Life Insurance Dependent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$2.64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196954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Life Insurance EE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$35.40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973748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$9,664.93*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4391658"/>
                  </a:ext>
                </a:extLst>
              </a:tr>
              <a:tr h="329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$38,850.01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207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69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427985" y="1509181"/>
            <a:ext cx="5590222" cy="4258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Election cost is determined by the number of registered voters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stimated cost for placing a Ballot Measure is approximately $66,000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o change for General Election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o additional costs, unless Ballot </a:t>
            </a:r>
            <a:r>
              <a:rPr lang="en-US" sz="28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Measure fails and propose measure again</a:t>
            </a:r>
            <a:endParaRPr lang="en-US" sz="2800" dirty="0">
              <a:effectLst/>
              <a:latin typeface="Calibri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E269F306-E67D-D8E6-4FBA-6A896863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125"/>
            <a:ext cx="9540396" cy="82757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Fiscal Impact Continued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3FDBDB-F1EE-BA40-1DD9-530C02CF6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402945"/>
              </p:ext>
            </p:extLst>
          </p:nvPr>
        </p:nvGraphicFramePr>
        <p:xfrm>
          <a:off x="6601199" y="1874808"/>
          <a:ext cx="5026025" cy="344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775">
                  <a:extLst>
                    <a:ext uri="{9D8B030D-6E8A-4147-A177-3AD203B41FA5}">
                      <a16:colId xmlns:a16="http://schemas.microsoft.com/office/drawing/2014/main" val="3953568913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754162684"/>
                    </a:ext>
                  </a:extLst>
                </a:gridCol>
              </a:tblGrid>
              <a:tr h="5552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106486"/>
                  </a:ext>
                </a:extLst>
              </a:tr>
              <a:tr h="555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COST / 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7962368"/>
                  </a:ext>
                </a:extLst>
              </a:tr>
              <a:tr h="555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Registered Voters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25,711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6807368"/>
                  </a:ext>
                </a:extLst>
              </a:tr>
              <a:tr h="555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City Attorney’s Impartial Analysis Cost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Less than $2,000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2613784"/>
                  </a:ext>
                </a:extLst>
              </a:tr>
              <a:tr h="555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County’s Cost per Registered Voter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$2.50 per voter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0899101"/>
                  </a:ext>
                </a:extLst>
              </a:tr>
              <a:tr h="555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$66,277.50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0605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2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47D3E-742E-476E-B6D8-2BCFCC6A579C}"/>
              </a:ext>
            </a:extLst>
          </p:cNvPr>
          <p:cNvSpPr txBox="1"/>
          <p:nvPr/>
        </p:nvSpPr>
        <p:spPr>
          <a:xfrm>
            <a:off x="649397" y="1575757"/>
            <a:ext cx="95403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Questions?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3DF625-9A1B-43FC-B3FD-0C438E61A085}"/>
              </a:ext>
            </a:extLst>
          </p:cNvPr>
          <p:cNvSpPr txBox="1"/>
          <p:nvPr/>
        </p:nvSpPr>
        <p:spPr>
          <a:xfrm>
            <a:off x="217694" y="2329565"/>
            <a:ext cx="10626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Additional questions by City Council?</a:t>
            </a:r>
          </a:p>
        </p:txBody>
      </p:sp>
    </p:spTree>
    <p:extLst>
      <p:ext uri="{BB962C8B-B14F-4D97-AF65-F5344CB8AC3E}">
        <p14:creationId xmlns:p14="http://schemas.microsoft.com/office/powerpoint/2010/main" val="146359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47D3E-742E-476E-B6D8-2BCFCC6A579C}"/>
              </a:ext>
            </a:extLst>
          </p:cNvPr>
          <p:cNvSpPr txBox="1"/>
          <p:nvPr/>
        </p:nvSpPr>
        <p:spPr>
          <a:xfrm>
            <a:off x="663863" y="1499997"/>
            <a:ext cx="95403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3DF625-9A1B-43FC-B3FD-0C438E61A085}"/>
              </a:ext>
            </a:extLst>
          </p:cNvPr>
          <p:cNvSpPr txBox="1"/>
          <p:nvPr/>
        </p:nvSpPr>
        <p:spPr>
          <a:xfrm>
            <a:off x="663863" y="2084772"/>
            <a:ext cx="6500830" cy="3939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State law requires general law cities to have a City Clerk, elected or appointed.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Elected every 4 years. Term of current City Clerk ends November 2024.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California Cities - 100 out of 482 cities have elected City Clerks. Contra Costa County - 3 out of the 19 cities have elected City Clerk.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80% of cities is the utilization of the appointment process for City Clerks.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F624D0-4F90-E53D-F151-6D8654D5C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047859"/>
              </p:ext>
            </p:extLst>
          </p:nvPr>
        </p:nvGraphicFramePr>
        <p:xfrm>
          <a:off x="7164693" y="1595534"/>
          <a:ext cx="3434883" cy="216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47ABEC-4B87-44EE-A0DF-3F6C2F081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369466"/>
              </p:ext>
            </p:extLst>
          </p:nvPr>
        </p:nvGraphicFramePr>
        <p:xfrm>
          <a:off x="7164693" y="3928559"/>
          <a:ext cx="3434883" cy="216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561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35277" y="1661928"/>
            <a:ext cx="11121446" cy="8275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Elected Office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167951" y="2075713"/>
            <a:ext cx="10526624" cy="3764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hree qualifications for Elected City Clerk</a:t>
            </a:r>
          </a:p>
          <a:p>
            <a:pPr marL="1257300" lvl="1" indent="-342900">
              <a:lnSpc>
                <a:spcPct val="115000"/>
              </a:lnSpc>
              <a:spcAft>
                <a:spcPts val="600"/>
              </a:spcAft>
              <a:buAutoNum type="arabicParenR"/>
            </a:pPr>
            <a:r>
              <a:rPr lang="en-US" sz="32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must be a resident of the City</a:t>
            </a:r>
          </a:p>
          <a:p>
            <a:pPr marL="1257300" lvl="1" indent="-342900">
              <a:lnSpc>
                <a:spcPct val="115000"/>
              </a:lnSpc>
              <a:spcAft>
                <a:spcPts val="600"/>
              </a:spcAft>
              <a:buAutoNum type="arabicParenR"/>
            </a:pPr>
            <a:r>
              <a:rPr lang="en-US" sz="32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must be registered to vote in the City</a:t>
            </a:r>
          </a:p>
          <a:p>
            <a:pPr marL="1257300" lvl="1" indent="-342900">
              <a:lnSpc>
                <a:spcPct val="115000"/>
              </a:lnSpc>
              <a:spcAft>
                <a:spcPts val="600"/>
              </a:spcAft>
              <a:buAutoNum type="arabicParenR"/>
            </a:pPr>
            <a:r>
              <a:rPr lang="en-US" sz="32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must be at least 18 years of age. </a:t>
            </a:r>
            <a:endParaRPr lang="en-US" sz="3200" dirty="0">
              <a:latin typeface="Calibri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200" dirty="0">
                <a:effectLst/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o minimum educational requirements or professional qualifications.</a:t>
            </a:r>
          </a:p>
        </p:txBody>
      </p:sp>
    </p:spTree>
    <p:extLst>
      <p:ext uri="{BB962C8B-B14F-4D97-AF65-F5344CB8AC3E}">
        <p14:creationId xmlns:p14="http://schemas.microsoft.com/office/powerpoint/2010/main" val="212332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35277" y="1661928"/>
            <a:ext cx="11121446" cy="8275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Appointed Office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167951" y="2075713"/>
            <a:ext cx="7539135" cy="433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Not required to be a City resident </a:t>
            </a: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Can require educational and/or professional requirements</a:t>
            </a: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City Council or City Manager appointing authority </a:t>
            </a:r>
          </a:p>
          <a:p>
            <a:pPr marL="1371600" lvl="1" indent="-4572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City Manager - 76 municipalities </a:t>
            </a:r>
          </a:p>
          <a:p>
            <a:pPr marL="1371600" lvl="1" indent="-4572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City Council - 31 municipalities</a:t>
            </a:r>
            <a:endParaRPr lang="en-US" sz="3200" dirty="0">
              <a:effectLst/>
              <a:latin typeface="Calibri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D9CB50-DB49-18A6-8457-2E78667C7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818332"/>
              </p:ext>
            </p:extLst>
          </p:nvPr>
        </p:nvGraphicFramePr>
        <p:xfrm>
          <a:off x="7707086" y="2489499"/>
          <a:ext cx="4330274" cy="2610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43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47D3E-742E-476E-B6D8-2BCFCC6A579C}"/>
              </a:ext>
            </a:extLst>
          </p:cNvPr>
          <p:cNvSpPr txBox="1"/>
          <p:nvPr/>
        </p:nvSpPr>
        <p:spPr>
          <a:xfrm>
            <a:off x="385481" y="503055"/>
            <a:ext cx="95403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Arguments For/Against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3DF625-9A1B-43FC-B3FD-0C438E61A085}"/>
              </a:ext>
            </a:extLst>
          </p:cNvPr>
          <p:cNvSpPr txBox="1"/>
          <p:nvPr/>
        </p:nvSpPr>
        <p:spPr>
          <a:xfrm>
            <a:off x="385481" y="1499997"/>
            <a:ext cx="10099964" cy="4772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#1 - QUALIFICATIONS</a:t>
            </a:r>
          </a:p>
          <a:p>
            <a:pPr marL="800100" lvl="1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Elected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No guarantee of necessary skills and expertise 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 (body)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annot impose qualification criteria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 (body)"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amaging to government operations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 (body)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annot be removed (except through the voter’s recall process).</a:t>
            </a:r>
          </a:p>
          <a:p>
            <a:pPr marL="800100" lvl="1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Appointed</a:t>
            </a:r>
          </a:p>
          <a:p>
            <a:pPr marL="1257300" lvl="2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Calibri (body)"/>
                <a:ea typeface="Times New Roman" panose="02020603050405020304" pitchFamily="18" charset="0"/>
              </a:rPr>
              <a:t>Can select individual with </a:t>
            </a: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necessary skills and expertise</a:t>
            </a:r>
          </a:p>
          <a:p>
            <a:pPr marL="1257300" lvl="2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Calibri (body)"/>
                <a:ea typeface="Times New Roman" panose="02020603050405020304" pitchFamily="18" charset="0"/>
              </a:rPr>
              <a:t>Can </a:t>
            </a: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impose professional standards and criteria</a:t>
            </a:r>
          </a:p>
          <a:p>
            <a:pPr marL="1257300" lvl="2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 (body)"/>
                <a:ea typeface="Times New Roman" panose="02020603050405020304" pitchFamily="18" charset="0"/>
              </a:rPr>
              <a:t>City Councils and Managers are experienced in appointments</a:t>
            </a:r>
          </a:p>
        </p:txBody>
      </p:sp>
    </p:spTree>
    <p:extLst>
      <p:ext uri="{BB962C8B-B14F-4D97-AF65-F5344CB8AC3E}">
        <p14:creationId xmlns:p14="http://schemas.microsoft.com/office/powerpoint/2010/main" val="315034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47D3E-742E-476E-B6D8-2BCFCC6A579C}"/>
              </a:ext>
            </a:extLst>
          </p:cNvPr>
          <p:cNvSpPr txBox="1"/>
          <p:nvPr/>
        </p:nvSpPr>
        <p:spPr>
          <a:xfrm>
            <a:off x="385481" y="503055"/>
            <a:ext cx="95403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Arguments For/Against Continued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3DF625-9A1B-43FC-B3FD-0C438E61A085}"/>
              </a:ext>
            </a:extLst>
          </p:cNvPr>
          <p:cNvSpPr txBox="1"/>
          <p:nvPr/>
        </p:nvSpPr>
        <p:spPr>
          <a:xfrm>
            <a:off x="385481" y="1499997"/>
            <a:ext cx="10099964" cy="4744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#2 - DUTIES</a:t>
            </a:r>
          </a:p>
          <a:p>
            <a:pPr marL="800100" lvl="1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Elected</a:t>
            </a: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 &amp; </a:t>
            </a: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Appointed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Historically, Clerk had narrow statutory duties. Today, duties are complex, demand certain skills, experience and reliability. 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S</a:t>
            </a: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tatutory duties: Elections, the Political Reform Act, the Brown Act, Public Records Act, Records Retention, Conflict-of-Interest Regulations, the City’s Municipal Code, and serve as the Clerk of the Council.</a:t>
            </a:r>
          </a:p>
        </p:txBody>
      </p:sp>
    </p:spTree>
    <p:extLst>
      <p:ext uri="{BB962C8B-B14F-4D97-AF65-F5344CB8AC3E}">
        <p14:creationId xmlns:p14="http://schemas.microsoft.com/office/powerpoint/2010/main" val="387711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47D3E-742E-476E-B6D8-2BCFCC6A579C}"/>
              </a:ext>
            </a:extLst>
          </p:cNvPr>
          <p:cNvSpPr txBox="1"/>
          <p:nvPr/>
        </p:nvSpPr>
        <p:spPr>
          <a:xfrm>
            <a:off x="385481" y="503055"/>
            <a:ext cx="95403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Arguments For/Against Continued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3DF625-9A1B-43FC-B3FD-0C438E61A085}"/>
              </a:ext>
            </a:extLst>
          </p:cNvPr>
          <p:cNvSpPr txBox="1"/>
          <p:nvPr/>
        </p:nvSpPr>
        <p:spPr>
          <a:xfrm>
            <a:off x="385481" y="1499997"/>
            <a:ext cx="10099964" cy="4326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Calibri (body)"/>
                <a:ea typeface="Calibri" panose="020F0502020204030204" pitchFamily="34" charset="0"/>
                <a:cs typeface="Times New Roman" panose="02020603050405020304" pitchFamily="18" charset="0"/>
              </a:rPr>
              <a:t>#3 – POLITICAL IMPLICATIONS</a:t>
            </a:r>
          </a:p>
          <a:p>
            <a:pPr marL="800100" lvl="1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Elected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Selected by the voters, </a:t>
            </a:r>
          </a:p>
          <a:p>
            <a:pPr marL="1257300" lvl="2" indent="-342900" fontAlgn="base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No control or influence from City Councils or City Managers</a:t>
            </a:r>
            <a:endParaRPr lang="en-US" sz="28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800100" lvl="1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Appointed</a:t>
            </a:r>
          </a:p>
          <a:p>
            <a:pPr marL="1257300" lvl="2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egated through competitive personnel recruitment process</a:t>
            </a:r>
          </a:p>
          <a:p>
            <a:pPr marL="1257300" lvl="2" indent="-342900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 (body)"/>
                <a:ea typeface="Times New Roman" panose="02020603050405020304" pitchFamily="18" charset="0"/>
              </a:rPr>
              <a:t>R</a:t>
            </a:r>
            <a:r>
              <a:rPr lang="en-US" sz="2800" dirty="0">
                <a:effectLst/>
                <a:latin typeface="Calibri (body)"/>
                <a:ea typeface="Times New Roman" panose="02020603050405020304" pitchFamily="18" charset="0"/>
              </a:rPr>
              <a:t>eporting directly to the City Manager</a:t>
            </a:r>
          </a:p>
        </p:txBody>
      </p:sp>
    </p:spTree>
    <p:extLst>
      <p:ext uri="{BB962C8B-B14F-4D97-AF65-F5344CB8AC3E}">
        <p14:creationId xmlns:p14="http://schemas.microsoft.com/office/powerpoint/2010/main" val="187777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35277" y="1661928"/>
            <a:ext cx="11121446" cy="8275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Recommendation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103365" y="2205289"/>
            <a:ext cx="1050942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US" sz="3200" dirty="0"/>
              <a:t>Staff recommends that the City Council direct staff to prepare a Resolution, requesting: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The calling of a special election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Drafting and submission of the ballot measure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Appointments for written argument in favor 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City Attorney to prepare impartial analysis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Municipal Code update</a:t>
            </a:r>
          </a:p>
        </p:txBody>
      </p:sp>
    </p:spTree>
    <p:extLst>
      <p:ext uri="{BB962C8B-B14F-4D97-AF65-F5344CB8AC3E}">
        <p14:creationId xmlns:p14="http://schemas.microsoft.com/office/powerpoint/2010/main" val="39488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2" y="365125"/>
            <a:ext cx="9540396" cy="82757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Recommendation Continued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9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05778" y="1377718"/>
            <a:ext cx="11121446" cy="8275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Timeline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3B93C-E359-405E-9758-8660981E77BD}"/>
              </a:ext>
            </a:extLst>
          </p:cNvPr>
          <p:cNvSpPr txBox="1"/>
          <p:nvPr/>
        </p:nvSpPr>
        <p:spPr>
          <a:xfrm>
            <a:off x="427985" y="1931263"/>
            <a:ext cx="105094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US" sz="2400" b="1" dirty="0"/>
              <a:t>2023</a:t>
            </a:r>
          </a:p>
          <a:p>
            <a:pPr marL="914400" lvl="1"/>
            <a:r>
              <a:rPr lang="en-US" sz="2400" dirty="0"/>
              <a:t>• November 15 – Appointments and proposed draft ballot</a:t>
            </a:r>
          </a:p>
          <a:p>
            <a:pPr marL="914400" lvl="1"/>
            <a:r>
              <a:rPr lang="en-US" sz="2400" dirty="0"/>
              <a:t>• December 6 - Adoption of Ballot Resolution  </a:t>
            </a:r>
          </a:p>
          <a:p>
            <a:pPr marL="914400" lvl="1"/>
            <a:r>
              <a:rPr lang="en-US" sz="2400" dirty="0"/>
              <a:t>• December 7 – Ballot Measure &amp; Primary Argument For Submitted</a:t>
            </a:r>
          </a:p>
          <a:p>
            <a:pPr marL="914400" lvl="1"/>
            <a:r>
              <a:rPr lang="en-US" sz="2400" dirty="0"/>
              <a:t>• December 8 - Last day to place a measure on the ballot.</a:t>
            </a:r>
          </a:p>
          <a:p>
            <a:pPr marL="914400" lvl="1"/>
            <a:r>
              <a:rPr lang="en-US" sz="2400" dirty="0"/>
              <a:t>• December 11 - Local measure letter assigned.</a:t>
            </a:r>
          </a:p>
          <a:p>
            <a:pPr marL="914400" lvl="1"/>
            <a:r>
              <a:rPr lang="en-US" sz="2400" dirty="0"/>
              <a:t>• December 20 - Deadline for Primary Arguments For/Against</a:t>
            </a:r>
          </a:p>
          <a:p>
            <a:pPr marL="914400" lvl="1"/>
            <a:r>
              <a:rPr lang="en-US" sz="2400" dirty="0"/>
              <a:t>• December 25* - Deadline for Rebuttal Arguments</a:t>
            </a:r>
          </a:p>
          <a:p>
            <a:pPr marL="457200"/>
            <a:r>
              <a:rPr lang="en-US" sz="2400" b="1" dirty="0"/>
              <a:t>2024</a:t>
            </a:r>
          </a:p>
          <a:p>
            <a:pPr marL="914400" lvl="1"/>
            <a:r>
              <a:rPr lang="en-US" sz="2400" dirty="0"/>
              <a:t>• January 25 - Estimated Voter Information Guide Mailing</a:t>
            </a:r>
          </a:p>
          <a:p>
            <a:pPr marL="914400" lvl="1"/>
            <a:r>
              <a:rPr lang="en-US" sz="2400" dirty="0"/>
              <a:t>• March 5 - Primary Election Day</a:t>
            </a:r>
          </a:p>
          <a:p>
            <a:pPr marL="914400" lvl="1"/>
            <a:r>
              <a:rPr lang="en-US" sz="2400" dirty="0"/>
              <a:t>• Early April - Certification of Election Results</a:t>
            </a:r>
          </a:p>
        </p:txBody>
      </p:sp>
    </p:spTree>
    <p:extLst>
      <p:ext uri="{BB962C8B-B14F-4D97-AF65-F5344CB8AC3E}">
        <p14:creationId xmlns:p14="http://schemas.microsoft.com/office/powerpoint/2010/main" val="271413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5E7963AD820C45AD37C3654D1F4835" ma:contentTypeVersion="4" ma:contentTypeDescription="Create a new document." ma:contentTypeScope="" ma:versionID="34fb2f1cb079c8f4396ef16657816da4">
  <xsd:schema xmlns:xsd="http://www.w3.org/2001/XMLSchema" xmlns:xs="http://www.w3.org/2001/XMLSchema" xmlns:p="http://schemas.microsoft.com/office/2006/metadata/properties" xmlns:ns2="125ba67c-c059-4e7f-923e-5dfc9f739e1d" xmlns:ns3="3bfa4d75-5302-4d81-8c7b-dc6489ae4b4b" targetNamespace="http://schemas.microsoft.com/office/2006/metadata/properties" ma:root="true" ma:fieldsID="92533ce88c91511596229a40075e7b55" ns2:_="" ns3:_="">
    <xsd:import namespace="125ba67c-c059-4e7f-923e-5dfc9f739e1d"/>
    <xsd:import namespace="3bfa4d75-5302-4d81-8c7b-dc6489ae4b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ba67c-c059-4e7f-923e-5dfc9f739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a4d75-5302-4d81-8c7b-dc6489ae4b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5BA656-6031-4FF3-9DAB-E763A510A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A595A1-55DD-4BEE-9500-D7754EF419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CB0ED0-9DF7-47A9-9788-CBA85595A1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5ba67c-c059-4e7f-923e-5dfc9f739e1d"/>
    <ds:schemaRef ds:uri="3bfa4d75-5302-4d81-8c7b-dc6489ae4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655</Words>
  <Application>Microsoft Office PowerPoint</Application>
  <PresentationFormat>Widescreen</PresentationFormat>
  <Paragraphs>139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(body)</vt:lpstr>
      <vt:lpstr>Calibri Light</vt:lpstr>
      <vt:lpstr>Century</vt:lpstr>
      <vt:lpstr>Century Gothic</vt:lpstr>
      <vt:lpstr>Courier New</vt:lpstr>
      <vt:lpstr>Symbol</vt:lpstr>
      <vt:lpstr>Wingdings</vt:lpstr>
      <vt:lpstr>Office Theme</vt:lpstr>
      <vt:lpstr>City Council Meeting  City Clerk – Elected vs Appointed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 Continued</vt:lpstr>
      <vt:lpstr>PowerPoint Presentation</vt:lpstr>
      <vt:lpstr>Fiscal Impact Continued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 Guidry</dc:creator>
  <cp:lastModifiedBy>Kat Galileo</cp:lastModifiedBy>
  <cp:revision>167</cp:revision>
  <cp:lastPrinted>2022-03-16T22:25:05Z</cp:lastPrinted>
  <dcterms:created xsi:type="dcterms:W3CDTF">2020-05-06T19:28:45Z</dcterms:created>
  <dcterms:modified xsi:type="dcterms:W3CDTF">2023-11-02T02:43:41Z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0x010100CD5E7963AD820C45AD37C3654D1F4835</vt:lpwstr>
  </property>
</Properties>
</file>