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76" r:id="rId3"/>
    <p:sldId id="297" r:id="rId4"/>
    <p:sldId id="286" r:id="rId5"/>
    <p:sldId id="288" r:id="rId6"/>
    <p:sldId id="295" r:id="rId7"/>
    <p:sldId id="294" r:id="rId8"/>
    <p:sldId id="298" r:id="rId9"/>
    <p:sldId id="287" r:id="rId10"/>
    <p:sldId id="296" r:id="rId11"/>
    <p:sldId id="291" r:id="rId12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83" autoAdjust="0"/>
    <p:restoredTop sz="93239" autoAdjust="0"/>
  </p:normalViewPr>
  <p:slideViewPr>
    <p:cSldViewPr snapToGrid="0">
      <p:cViewPr varScale="1">
        <p:scale>
          <a:sx n="93" d="100"/>
          <a:sy n="93" d="100"/>
        </p:scale>
        <p:origin x="330" y="72"/>
      </p:cViewPr>
      <p:guideLst/>
    </p:cSldViewPr>
  </p:slideViewPr>
  <p:outlineViewPr>
    <p:cViewPr>
      <p:scale>
        <a:sx n="33" d="100"/>
        <a:sy n="33" d="100"/>
      </p:scale>
      <p:origin x="0" y="-501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>
        <p:scale>
          <a:sx n="46" d="100"/>
          <a:sy n="46" d="100"/>
        </p:scale>
        <p:origin x="2800" y="4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6B057687-320C-44EA-AAD0-1352649C1218}" type="datetimeFigureOut">
              <a:rPr lang="en-US" smtClean="0"/>
              <a:t>11/1/2023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80004"/>
            <a:ext cx="5618480" cy="3665458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33BCB3C3-24E9-46EB-9A1E-5311A83AC0D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8629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City of Martinez   |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524CC-978E-4372-BE88-712058D1E98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53039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City of Martinez   |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524CC-978E-4372-BE88-712058D1E98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43019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City of Martinez   |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524CC-978E-4372-BE88-712058D1E98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83096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City of Martinez   |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524CC-978E-4372-BE88-712058D1E98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20809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City of Martinez   |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524CC-978E-4372-BE88-712058D1E98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96250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City of Martinez   |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524CC-978E-4372-BE88-712058D1E98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42139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City of Martinez   |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524CC-978E-4372-BE88-712058D1E98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03944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85481" y="6512017"/>
            <a:ext cx="8292353" cy="365125"/>
          </a:xfrm>
        </p:spPr>
        <p:txBody>
          <a:bodyPr/>
          <a:lstStyle>
            <a:lvl1pPr algn="l">
              <a:defRPr sz="11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/>
              <a:t>City of Martinez   |    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269963"/>
            <a:ext cx="12192000" cy="100302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5482" y="365125"/>
            <a:ext cx="9323294" cy="809251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Century" panose="02040604050505020304" pitchFamily="18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2" name="Oval 11"/>
          <p:cNvSpPr/>
          <p:nvPr userDrawn="1"/>
        </p:nvSpPr>
        <p:spPr>
          <a:xfrm>
            <a:off x="10107709" y="64349"/>
            <a:ext cx="1371600" cy="142646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9081" y="132006"/>
            <a:ext cx="1342774" cy="1320277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>
            <a:off x="0" y="268237"/>
            <a:ext cx="178023" cy="100302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 userDrawn="1"/>
        </p:nvSpPr>
        <p:spPr>
          <a:xfrm flipV="1">
            <a:off x="0" y="6551314"/>
            <a:ext cx="12192000" cy="18288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/>
          <p:cNvSpPr/>
          <p:nvPr userDrawn="1"/>
        </p:nvSpPr>
        <p:spPr>
          <a:xfrm>
            <a:off x="11331391" y="6402524"/>
            <a:ext cx="591671" cy="45547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1217089" y="6516458"/>
            <a:ext cx="820271" cy="365125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fld id="{DC1524CC-978E-4372-BE88-712058D1E98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Rectangle 13"/>
          <p:cNvSpPr/>
          <p:nvPr userDrawn="1"/>
        </p:nvSpPr>
        <p:spPr>
          <a:xfrm>
            <a:off x="11331390" y="6399330"/>
            <a:ext cx="591671" cy="15525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3"/>
          </p:nvPr>
        </p:nvSpPr>
        <p:spPr>
          <a:xfrm>
            <a:off x="385483" y="1604963"/>
            <a:ext cx="11358282" cy="4657953"/>
          </a:xfrm>
        </p:spPr>
        <p:txBody>
          <a:bodyPr/>
          <a:lstStyle>
            <a:lvl1pPr marL="457200" indent="-457200">
              <a:lnSpc>
                <a:spcPct val="100000"/>
              </a:lnSpc>
              <a:buFont typeface="Wingdings" panose="05000000000000000000" pitchFamily="2" charset="2"/>
              <a:buChar char="§"/>
              <a:defRPr kern="4000" spc="0" baseline="0">
                <a:latin typeface="Century Gothic" panose="020B0502020202020204" pitchFamily="34" charset="0"/>
              </a:defRPr>
            </a:lvl1pPr>
            <a:lvl2pPr marL="1030288" indent="-339725">
              <a:lnSpc>
                <a:spcPct val="100000"/>
              </a:lnSpc>
              <a:defRPr kern="4000" spc="0" baseline="0">
                <a:latin typeface="Century Gothic" panose="020B0502020202020204" pitchFamily="34" charset="0"/>
              </a:defRPr>
            </a:lvl2pPr>
            <a:lvl3pPr marL="1604963" indent="-346075">
              <a:lnSpc>
                <a:spcPct val="100000"/>
              </a:lnSpc>
              <a:buFont typeface="Century Gothic" panose="020B0502020202020204" pitchFamily="34" charset="0"/>
              <a:buChar char="−"/>
              <a:defRPr kern="4000" spc="0" baseline="0">
                <a:latin typeface="Century Gothic" panose="020B0502020202020204" pitchFamily="34" charset="0"/>
              </a:defRPr>
            </a:lvl3pPr>
            <a:lvl4pPr marL="2062163" indent="-346075">
              <a:lnSpc>
                <a:spcPct val="100000"/>
              </a:lnSpc>
              <a:buFont typeface="Courier New" panose="02070309020205020404" pitchFamily="49" charset="0"/>
              <a:buChar char="o"/>
              <a:defRPr kern="4000" spc="0" baseline="0">
                <a:latin typeface="Century Gothic" panose="020B0502020202020204" pitchFamily="34" charset="0"/>
              </a:defRPr>
            </a:lvl4pPr>
            <a:lvl5pPr marL="2627313" indent="-336550">
              <a:lnSpc>
                <a:spcPct val="100000"/>
              </a:lnSpc>
              <a:defRPr kern="4000" spc="0" baseline="0">
                <a:latin typeface="Century Gothic" panose="020B0502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233195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City of Martinez   | 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524CC-978E-4372-BE88-712058D1E98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19631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City of Martinez   |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524CC-978E-4372-BE88-712058D1E98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2553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City of Martinez   |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524CC-978E-4372-BE88-712058D1E98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11085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City of Martinez   |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1524CC-978E-4372-BE88-712058D1E98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9337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mcass@cityofmartinez.org" TargetMode="External"/><Relationship Id="rId2" Type="http://schemas.openxmlformats.org/officeDocument/2006/relationships/hyperlink" Target="mailto:vwalker@solutions-mrg.com" TargetMode="Externa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2481943"/>
            <a:ext cx="12192000" cy="4376057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706963" y="4596760"/>
            <a:ext cx="4778074" cy="5116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5573" y="1826451"/>
            <a:ext cx="11674257" cy="23876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  <a:latin typeface="Century" panose="02040604050505020304" pitchFamily="18" charset="0"/>
              </a:rPr>
              <a:t>Community Services Overlay District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3999" y="4877097"/>
            <a:ext cx="9144000" cy="1655762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Century Gothic" panose="020B0502020202020204" pitchFamily="34" charset="0"/>
              </a:rPr>
              <a:t>Informational Presentation</a:t>
            </a:r>
          </a:p>
          <a:p>
            <a:r>
              <a:rPr lang="en-US" dirty="0">
                <a:solidFill>
                  <a:schemeClr val="bg1"/>
                </a:solidFill>
                <a:latin typeface="Century Gothic" panose="020B0502020202020204" pitchFamily="34" charset="0"/>
              </a:rPr>
              <a:t>November 1, 2023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524CC-978E-4372-BE88-712058D1E98F}" type="slidenum">
              <a:rPr lang="en-US" smtClean="0"/>
              <a:t>1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5235" y="395309"/>
            <a:ext cx="1821529" cy="1774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37619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85481" y="6522527"/>
            <a:ext cx="8292353" cy="365125"/>
          </a:xfrm>
        </p:spPr>
        <p:txBody>
          <a:bodyPr/>
          <a:lstStyle/>
          <a:p>
            <a:r>
              <a:rPr lang="en-US" dirty="0"/>
              <a:t>City of Martinez   |    CSO District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Steps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524CC-978E-4372-BE88-712058D1E98F}" type="slidenum">
              <a:rPr lang="en-US" smtClean="0"/>
              <a:t>10</a:t>
            </a:fld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25000" lnSpcReduction="20000"/>
          </a:bodyPr>
          <a:lstStyle/>
          <a:p>
            <a:pPr lvl="0"/>
            <a:r>
              <a:rPr lang="en-US" sz="11200" b="1" dirty="0"/>
              <a:t>Planning Commission Public Hearing </a:t>
            </a:r>
            <a:r>
              <a:rPr lang="en-US" sz="11200" dirty="0"/>
              <a:t>– November 14, 2023, 7:00 p.m.</a:t>
            </a:r>
          </a:p>
          <a:p>
            <a:pPr marL="0" lvl="0" indent="0">
              <a:buNone/>
            </a:pPr>
            <a:r>
              <a:rPr lang="en-US" sz="11200" dirty="0"/>
              <a:t>Planning Commission will make a recommendation to City Council on adoption of all Housing Element Update changes and implementation programs, including adoption of the CSO District.  Public Comments welcome.</a:t>
            </a:r>
          </a:p>
          <a:p>
            <a:pPr lvl="0"/>
            <a:endParaRPr lang="en-US" sz="11200" dirty="0"/>
          </a:p>
          <a:p>
            <a:pPr lvl="0"/>
            <a:r>
              <a:rPr lang="en-US" sz="11200" b="1" dirty="0"/>
              <a:t>City Council Public Hearing </a:t>
            </a:r>
            <a:r>
              <a:rPr lang="en-US" sz="11200" dirty="0"/>
              <a:t>– December 6, 2023, 7:00 pm</a:t>
            </a:r>
          </a:p>
          <a:p>
            <a:pPr marL="0" lvl="0" indent="0">
              <a:buNone/>
            </a:pPr>
            <a:r>
              <a:rPr lang="en-US" sz="11200" dirty="0"/>
              <a:t>City Council will make a determination on adoption of all Housing Element Update changes and implementation programs, including adoption of the CSO District.  Public Comments welcome.</a:t>
            </a:r>
          </a:p>
          <a:p>
            <a:pPr lvl="0"/>
            <a:endParaRPr lang="en-US" sz="11200" dirty="0"/>
          </a:p>
          <a:p>
            <a:pPr marL="0" lvl="0" indent="0">
              <a:buNone/>
            </a:pPr>
            <a:br>
              <a:rPr lang="en-US" sz="11200" dirty="0"/>
            </a:br>
            <a:endParaRPr lang="en-US" sz="11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21403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524CC-978E-4372-BE88-712058D1E98F}" type="slidenum">
              <a:rPr lang="en-US" smtClean="0"/>
              <a:t>11</a:t>
            </a:fld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416859" y="1513406"/>
            <a:ext cx="11358282" cy="465795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We are happy to answer your questions now, or you can contact us at: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/>
              <a:t>Victoria Walker</a:t>
            </a:r>
            <a:r>
              <a:rPr lang="en-US" dirty="0"/>
              <a:t>, Consultant:  </a:t>
            </a:r>
            <a:r>
              <a:rPr lang="en-US" dirty="0">
                <a:hlinkClick r:id="rId2"/>
              </a:rPr>
              <a:t>vwalker@solutions-mrg.com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/>
              <a:t>Michael P. Cass</a:t>
            </a:r>
            <a:r>
              <a:rPr lang="en-US" dirty="0"/>
              <a:t>, Planning Manager: </a:t>
            </a:r>
            <a:r>
              <a:rPr lang="en-US" dirty="0">
                <a:hlinkClick r:id="rId3"/>
              </a:rPr>
              <a:t>mcass@cityofmartinez.org</a:t>
            </a:r>
            <a:r>
              <a:rPr lang="en-US" dirty="0"/>
              <a:t>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5D3A4272-84C7-41B4-9E56-93CDD14255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City of Martinez   |    CSO District</a:t>
            </a:r>
          </a:p>
        </p:txBody>
      </p:sp>
    </p:spTree>
    <p:extLst>
      <p:ext uri="{BB962C8B-B14F-4D97-AF65-F5344CB8AC3E}">
        <p14:creationId xmlns:p14="http://schemas.microsoft.com/office/powerpoint/2010/main" val="7856859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85481" y="6522527"/>
            <a:ext cx="8292353" cy="365125"/>
          </a:xfrm>
        </p:spPr>
        <p:txBody>
          <a:bodyPr/>
          <a:lstStyle/>
          <a:p>
            <a:r>
              <a:rPr lang="en-US" dirty="0"/>
              <a:t>City of Martinez   |    CSO District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524CC-978E-4372-BE88-712058D1E98F}" type="slidenum">
              <a:rPr lang="en-US" smtClean="0"/>
              <a:t>2</a:t>
            </a:fld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pPr lvl="0"/>
            <a:r>
              <a:rPr lang="en-US" sz="3600" dirty="0"/>
              <a:t>Purpose of CSO District</a:t>
            </a:r>
          </a:p>
          <a:p>
            <a:pPr lvl="0"/>
            <a:r>
              <a:rPr lang="en-US" sz="3600" dirty="0"/>
              <a:t>Background </a:t>
            </a:r>
          </a:p>
          <a:p>
            <a:pPr lvl="0"/>
            <a:r>
              <a:rPr lang="en-US" sz="3600" dirty="0"/>
              <a:t>Description of CSO Provisions and Uses</a:t>
            </a:r>
          </a:p>
          <a:p>
            <a:pPr lvl="0"/>
            <a:r>
              <a:rPr lang="en-US" sz="3600" dirty="0"/>
              <a:t>Next Steps</a:t>
            </a:r>
          </a:p>
          <a:p>
            <a:pPr lvl="0"/>
            <a:r>
              <a:rPr lang="en-US" sz="3600" dirty="0"/>
              <a:t>Questions?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92585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85481" y="6522527"/>
            <a:ext cx="8292353" cy="365125"/>
          </a:xfrm>
        </p:spPr>
        <p:txBody>
          <a:bodyPr/>
          <a:lstStyle/>
          <a:p>
            <a:r>
              <a:rPr lang="en-US" dirty="0"/>
              <a:t>City of Martinez   |    CSO District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85481" y="418913"/>
            <a:ext cx="9547412" cy="809251"/>
          </a:xfrm>
        </p:spPr>
        <p:txBody>
          <a:bodyPr>
            <a:normAutofit/>
          </a:bodyPr>
          <a:lstStyle/>
          <a:p>
            <a:r>
              <a:rPr lang="en-US" dirty="0"/>
              <a:t>Purpose of the CSO District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524CC-978E-4372-BE88-712058D1E98F}" type="slidenum">
              <a:rPr lang="en-US" smtClean="0"/>
              <a:t>3</a:t>
            </a:fld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448236" y="1587033"/>
            <a:ext cx="11358282" cy="465795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dirty="0"/>
              <a:t>Encourage multi-family residential development, particularly affordable housing, on lands owned by existing legal religious organizations and community-oriented non-profit organizations.</a:t>
            </a:r>
            <a:r>
              <a:rPr lang="en-US" sz="2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813589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85481" y="6522527"/>
            <a:ext cx="8292353" cy="365125"/>
          </a:xfrm>
        </p:spPr>
        <p:txBody>
          <a:bodyPr/>
          <a:lstStyle/>
          <a:p>
            <a:r>
              <a:rPr lang="en-US" dirty="0"/>
              <a:t>City of Martinez   |    CSO District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524CC-978E-4372-BE88-712058D1E98F}" type="slidenum">
              <a:rPr lang="en-US" smtClean="0"/>
              <a:t>4</a:t>
            </a:fld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4200" dirty="0"/>
              <a:t>Draft 2023-2031 Housing Element Update (HEU) – adopted and submitted to State</a:t>
            </a:r>
          </a:p>
          <a:p>
            <a:r>
              <a:rPr lang="en-US" sz="4200" dirty="0"/>
              <a:t>State law requires the City to adopt new programs to expand opportunities and encourage new housing</a:t>
            </a:r>
          </a:p>
          <a:p>
            <a:r>
              <a:rPr lang="en-US" sz="4200" dirty="0"/>
              <a:t>Community Services Overlay (CSO) District is one of several programs to implement the HEU</a:t>
            </a:r>
          </a:p>
          <a:p>
            <a:r>
              <a:rPr lang="en-US" sz="4200" dirty="0"/>
              <a:t>CSO must be adopted by January 31, 2024</a:t>
            </a:r>
          </a:p>
          <a:p>
            <a:pPr marL="0" indent="0">
              <a:buNone/>
            </a:pPr>
            <a:r>
              <a:rPr lang="en-US" sz="2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749068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85481" y="6522527"/>
            <a:ext cx="8292353" cy="365125"/>
          </a:xfrm>
        </p:spPr>
        <p:txBody>
          <a:bodyPr/>
          <a:lstStyle/>
          <a:p>
            <a:r>
              <a:rPr lang="en-US" dirty="0"/>
              <a:t>City of Martinez   |    CSO District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CSO District – Where does it apply?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524CC-978E-4372-BE88-712058D1E98F}" type="slidenum">
              <a:rPr lang="en-US" smtClean="0"/>
              <a:t>5</a:t>
            </a:fld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The CSO District is an overlay zone that applies to sites within the City limits owned by:</a:t>
            </a:r>
          </a:p>
          <a:p>
            <a:pPr marL="0" indent="0">
              <a:buNone/>
            </a:pPr>
            <a:endParaRPr lang="en-US" sz="3600" dirty="0"/>
          </a:p>
          <a:p>
            <a:pPr marL="514350" indent="-514350">
              <a:buAutoNum type="arabicPeriod"/>
            </a:pPr>
            <a:r>
              <a:rPr lang="en-US" sz="3600" dirty="0"/>
              <a:t> Existing, Legal Religious Institutions; and</a:t>
            </a:r>
          </a:p>
          <a:p>
            <a:pPr marL="0" indent="0">
              <a:buNone/>
            </a:pPr>
            <a:r>
              <a:rPr lang="en-US" sz="3600" dirty="0"/>
              <a:t>2.  Community-Oriented Non-Profit Organizations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dirty="0"/>
              <a:t>Sites must be owned as of January 1, 2024. 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4607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85481" y="6522527"/>
            <a:ext cx="8292353" cy="365125"/>
          </a:xfrm>
        </p:spPr>
        <p:txBody>
          <a:bodyPr/>
          <a:lstStyle/>
          <a:p>
            <a:r>
              <a:rPr lang="en-US" dirty="0"/>
              <a:t>City of Martinez   |    CSO District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85481" y="403225"/>
            <a:ext cx="9323294" cy="809251"/>
          </a:xfrm>
        </p:spPr>
        <p:txBody>
          <a:bodyPr>
            <a:normAutofit fontScale="90000"/>
          </a:bodyPr>
          <a:lstStyle/>
          <a:p>
            <a:br>
              <a:rPr lang="en-US" sz="4400" dirty="0"/>
            </a:br>
            <a:r>
              <a:rPr lang="en-US" sz="4000" dirty="0"/>
              <a:t>Description of  CSO Provisions and Uses </a:t>
            </a:r>
            <a:br>
              <a:rPr lang="en-US" sz="4400" dirty="0"/>
            </a:b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524CC-978E-4372-BE88-712058D1E98F}" type="slidenum">
              <a:rPr lang="en-US" smtClean="0"/>
              <a:t>6</a:t>
            </a:fld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77665" y="1632124"/>
            <a:ext cx="11358282" cy="4657953"/>
          </a:xfrm>
        </p:spPr>
        <p:txBody>
          <a:bodyPr>
            <a:normAutofit lnSpcReduction="10000"/>
          </a:bodyPr>
          <a:lstStyle/>
          <a:p>
            <a:pPr lvl="1">
              <a:buFont typeface="Wingdings" panose="05000000000000000000" pitchFamily="2" charset="2"/>
              <a:buChar char="§"/>
            </a:pPr>
            <a:r>
              <a:rPr lang="en-US" sz="3600" b="1" dirty="0"/>
              <a:t>Density: </a:t>
            </a:r>
            <a:r>
              <a:rPr lang="en-US" sz="3600" dirty="0"/>
              <a:t>21 – 50 housing units per acre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600" b="1" dirty="0"/>
              <a:t>Review Process: </a:t>
            </a:r>
            <a:r>
              <a:rPr lang="en-US" sz="3600" dirty="0"/>
              <a:t>“By right” stream-lined development processing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600" b="1" dirty="0"/>
              <a:t>Objective Standards: </a:t>
            </a:r>
            <a:r>
              <a:rPr lang="en-US" sz="3600" dirty="0"/>
              <a:t>Development standards consistent with the R-1.5 zoning district and applicable Specific Plan</a:t>
            </a:r>
            <a:endParaRPr lang="en-US" sz="3600" b="1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600" b="1" dirty="0"/>
              <a:t>Parking: </a:t>
            </a:r>
            <a:r>
              <a:rPr lang="en-US" sz="3600" dirty="0"/>
              <a:t>1 parking stall per unit plus truck loading requirements</a:t>
            </a:r>
          </a:p>
        </p:txBody>
      </p:sp>
    </p:spTree>
    <p:extLst>
      <p:ext uri="{BB962C8B-B14F-4D97-AF65-F5344CB8AC3E}">
        <p14:creationId xmlns:p14="http://schemas.microsoft.com/office/powerpoint/2010/main" val="23810009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85481" y="6522527"/>
            <a:ext cx="8292353" cy="365125"/>
          </a:xfrm>
        </p:spPr>
        <p:txBody>
          <a:bodyPr/>
          <a:lstStyle/>
          <a:p>
            <a:r>
              <a:rPr lang="en-US" dirty="0"/>
              <a:t>City of Martinez   |    CSO District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Affordability Terms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524CC-978E-4372-BE88-712058D1E98F}" type="slidenum">
              <a:rPr lang="en-US" smtClean="0"/>
              <a:t>7</a:t>
            </a:fld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/>
        <p:txBody>
          <a:bodyPr>
            <a:noAutofit/>
          </a:bodyPr>
          <a:lstStyle/>
          <a:p>
            <a:pPr marL="519113" lvl="1" indent="-519113">
              <a:buFont typeface="Wingdings" panose="05000000000000000000" pitchFamily="2" charset="2"/>
              <a:buChar char="§"/>
            </a:pPr>
            <a:r>
              <a:rPr lang="en-US" sz="3600" b="1" dirty="0"/>
              <a:t>Affordability: </a:t>
            </a:r>
          </a:p>
          <a:p>
            <a:pPr marL="1027113" lvl="2" indent="-339725">
              <a:buFont typeface="Arial" panose="020B0604020202020204" pitchFamily="34" charset="0"/>
              <a:buChar char="•"/>
            </a:pPr>
            <a:r>
              <a:rPr lang="en-US" sz="3600" dirty="0"/>
              <a:t>20 percent very low-income or low-income units, </a:t>
            </a:r>
            <a:r>
              <a:rPr lang="en-US" sz="3600" i="1" dirty="0"/>
              <a:t>or</a:t>
            </a:r>
          </a:p>
          <a:p>
            <a:pPr marL="1027113" lvl="2" indent="-339725">
              <a:buFont typeface="Arial" panose="020B0604020202020204" pitchFamily="34" charset="0"/>
              <a:buChar char="•"/>
            </a:pPr>
            <a:r>
              <a:rPr lang="en-US" sz="3600" dirty="0"/>
              <a:t>30 percent moderate income units</a:t>
            </a:r>
          </a:p>
          <a:p>
            <a:r>
              <a:rPr lang="en-US" sz="3600" b="1" dirty="0"/>
              <a:t>Deed Restriction:</a:t>
            </a:r>
          </a:p>
          <a:p>
            <a:pPr lvl="1"/>
            <a:r>
              <a:rPr lang="en-US" sz="3600" b="1" dirty="0"/>
              <a:t>55 years</a:t>
            </a:r>
            <a:r>
              <a:rPr lang="en-US" sz="3600" dirty="0"/>
              <a:t> for rental units</a:t>
            </a:r>
          </a:p>
          <a:p>
            <a:pPr lvl="1"/>
            <a:r>
              <a:rPr lang="en-US" sz="3600" b="1" dirty="0"/>
              <a:t>45 years </a:t>
            </a:r>
            <a:r>
              <a:rPr lang="en-US" sz="3600" dirty="0"/>
              <a:t>for owner-occupied units</a:t>
            </a:r>
          </a:p>
        </p:txBody>
      </p:sp>
    </p:spTree>
    <p:extLst>
      <p:ext uri="{BB962C8B-B14F-4D97-AF65-F5344CB8AC3E}">
        <p14:creationId xmlns:p14="http://schemas.microsoft.com/office/powerpoint/2010/main" val="3950896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85481" y="6522527"/>
            <a:ext cx="8292353" cy="365125"/>
          </a:xfrm>
        </p:spPr>
        <p:txBody>
          <a:bodyPr/>
          <a:lstStyle/>
          <a:p>
            <a:r>
              <a:rPr lang="en-US" dirty="0"/>
              <a:t>City of Martinez   |    CSO District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Senate Bill No. 4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524CC-978E-4372-BE88-712058D1E98F}" type="slidenum">
              <a:rPr lang="en-US" smtClean="0"/>
              <a:t>8</a:t>
            </a:fld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en-US" dirty="0"/>
              <a:t>“Affordable Housing on Faith and Higher Education Lands Act of 2023” (Gov. Code Section 65913.16)</a:t>
            </a:r>
            <a:endParaRPr lang="en-US" sz="1500" dirty="0"/>
          </a:p>
          <a:p>
            <a:r>
              <a:rPr lang="en-US" dirty="0"/>
              <a:t>CSO District is similar to SB 4 -  both provide new housing opportunities for religious institution sites</a:t>
            </a:r>
            <a:endParaRPr lang="en-US" sz="1500" dirty="0"/>
          </a:p>
          <a:p>
            <a:r>
              <a:rPr lang="en-US" dirty="0"/>
              <a:t>CSO District also allows housing on sites owned by “non-profit community-oriented organizations”</a:t>
            </a:r>
          </a:p>
          <a:p>
            <a:r>
              <a:rPr lang="en-US" dirty="0"/>
              <a:t>The CSO District is less restrictive than SB 4 by: </a:t>
            </a:r>
          </a:p>
          <a:p>
            <a:pPr lvl="1"/>
            <a:r>
              <a:rPr lang="en-US" dirty="0"/>
              <a:t>level of housing affordability, </a:t>
            </a:r>
          </a:p>
          <a:p>
            <a:pPr lvl="1"/>
            <a:r>
              <a:rPr lang="en-US" dirty="0"/>
              <a:t>prevailing wage/PLA requirements</a:t>
            </a:r>
          </a:p>
        </p:txBody>
      </p:sp>
    </p:spTree>
    <p:extLst>
      <p:ext uri="{BB962C8B-B14F-4D97-AF65-F5344CB8AC3E}">
        <p14:creationId xmlns:p14="http://schemas.microsoft.com/office/powerpoint/2010/main" val="42389621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85481" y="6522527"/>
            <a:ext cx="8292353" cy="365125"/>
          </a:xfrm>
        </p:spPr>
        <p:txBody>
          <a:bodyPr/>
          <a:lstStyle/>
          <a:p>
            <a:r>
              <a:rPr lang="en-US" dirty="0"/>
              <a:t>City of Martinez   |    CSO District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“By Right” Streamlined Processing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524CC-978E-4372-BE88-712058D1E98F}" type="slidenum">
              <a:rPr lang="en-US" smtClean="0"/>
              <a:t>9</a:t>
            </a:fld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385481" y="1574140"/>
            <a:ext cx="11358282" cy="4657953"/>
          </a:xfrm>
        </p:spPr>
        <p:txBody>
          <a:bodyPr>
            <a:normAutofit/>
          </a:bodyPr>
          <a:lstStyle/>
          <a:p>
            <a:r>
              <a:rPr lang="en-US" sz="2800" dirty="0"/>
              <a:t>“By Right” Streamlined Processing Benefits:</a:t>
            </a:r>
          </a:p>
          <a:p>
            <a:endParaRPr lang="en-US" sz="1200" dirty="0"/>
          </a:p>
          <a:p>
            <a:pPr marL="1204913" lvl="1" indent="-514350">
              <a:buAutoNum type="arabicPeriod"/>
            </a:pPr>
            <a:r>
              <a:rPr lang="en-US" dirty="0"/>
              <a:t>No discretionary City review process</a:t>
            </a:r>
          </a:p>
          <a:p>
            <a:pPr marL="1204913" lvl="1" indent="-514350">
              <a:buAutoNum type="arabicPeriod"/>
            </a:pPr>
            <a:r>
              <a:rPr lang="en-US" dirty="0"/>
              <a:t>No CEQA review (California Environmental Quality Act)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Development Project qualifies if it complies with:</a:t>
            </a:r>
          </a:p>
          <a:p>
            <a:endParaRPr lang="en-US" sz="1200" dirty="0"/>
          </a:p>
          <a:p>
            <a:pPr marL="1147763" lvl="1" indent="-457200">
              <a:buAutoNum type="arabicPeriod"/>
            </a:pPr>
            <a:r>
              <a:rPr lang="en-US" dirty="0"/>
              <a:t>Affordability Standards</a:t>
            </a:r>
          </a:p>
          <a:p>
            <a:pPr marL="1147763" lvl="1" indent="-457200">
              <a:buAutoNum type="arabicPeriod"/>
            </a:pPr>
            <a:r>
              <a:rPr lang="en-US" dirty="0"/>
              <a:t>Density Standards</a:t>
            </a:r>
          </a:p>
          <a:p>
            <a:pPr marL="1147763" lvl="1" indent="-457200">
              <a:buAutoNum type="arabicPeriod"/>
            </a:pPr>
            <a:r>
              <a:rPr lang="en-US" dirty="0"/>
              <a:t>Objective Development Standards (R-1.5 zoning standards, etc.)</a:t>
            </a:r>
          </a:p>
          <a:p>
            <a:pPr marL="0" indent="0">
              <a:buNone/>
            </a:pPr>
            <a:endParaRPr lang="en-US" dirty="0"/>
          </a:p>
          <a:p>
            <a:endParaRPr lang="en-US" sz="1200" dirty="0"/>
          </a:p>
          <a:p>
            <a:pPr marL="690563" lvl="1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2730535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20730</TotalTime>
  <Words>573</Words>
  <Application>Microsoft Office PowerPoint</Application>
  <PresentationFormat>Widescreen</PresentationFormat>
  <Paragraphs>90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Arial</vt:lpstr>
      <vt:lpstr>Calibri</vt:lpstr>
      <vt:lpstr>Calibri Light</vt:lpstr>
      <vt:lpstr>Century</vt:lpstr>
      <vt:lpstr>Century Gothic</vt:lpstr>
      <vt:lpstr>Courier New</vt:lpstr>
      <vt:lpstr>Wingdings</vt:lpstr>
      <vt:lpstr>Office Theme</vt:lpstr>
      <vt:lpstr>Community Services Overlay District</vt:lpstr>
      <vt:lpstr>Overview</vt:lpstr>
      <vt:lpstr>Purpose of the CSO District</vt:lpstr>
      <vt:lpstr>Background</vt:lpstr>
      <vt:lpstr>CSO District – Where does it apply?</vt:lpstr>
      <vt:lpstr> Description of  CSO Provisions and Uses  </vt:lpstr>
      <vt:lpstr>Affordability Terms</vt:lpstr>
      <vt:lpstr>Senate Bill No. 4</vt:lpstr>
      <vt:lpstr>“By Right” Streamlined Processing</vt:lpstr>
      <vt:lpstr>Next Steps</vt:lpstr>
      <vt:lpstr>Questions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Rica Guidry</dc:creator>
  <cp:lastModifiedBy>Michael Cass</cp:lastModifiedBy>
  <cp:revision>123</cp:revision>
  <cp:lastPrinted>2023-11-01T22:55:52Z</cp:lastPrinted>
  <dcterms:created xsi:type="dcterms:W3CDTF">2020-05-06T19:28:45Z</dcterms:created>
  <dcterms:modified xsi:type="dcterms:W3CDTF">2023-11-02T00:35:39Z</dcterms:modified>
</cp:coreProperties>
</file>