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321" r:id="rId6"/>
    <p:sldId id="320" r:id="rId7"/>
    <p:sldId id="322" r:id="rId8"/>
    <p:sldId id="323" r:id="rId9"/>
    <p:sldId id="324" r:id="rId10"/>
    <p:sldId id="319" r:id="rId1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7AD5A7-47AF-4932-82C1-A68909AC61DB}" v="3" dt="2023-02-15T14:49:08.2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64" autoAdjust="0"/>
    <p:restoredTop sz="70000" autoAdjust="0"/>
  </p:normalViewPr>
  <p:slideViewPr>
    <p:cSldViewPr snapToGrid="0">
      <p:cViewPr varScale="1">
        <p:scale>
          <a:sx n="77" d="100"/>
          <a:sy n="77" d="100"/>
        </p:scale>
        <p:origin x="6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B057687-320C-44EA-AAD0-1352649C1218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BCB3C3-24E9-46EB-9A1E-5311A83AC0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B3C3-24E9-46EB-9A1E-5311A83AC0D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42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B3C3-24E9-46EB-9A1E-5311A83AC0D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89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B3C3-24E9-46EB-9A1E-5311A83AC0D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66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B3C3-24E9-46EB-9A1E-5311A83AC0D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350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B3C3-24E9-46EB-9A1E-5311A83AC0D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92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B3C3-24E9-46EB-9A1E-5311A83AC0D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62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583B-88D4-4EC2-BEC8-7E071C31216C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City of Martinez   |   City Council Meeting   |   FY 2019-20 Budget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03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E5FC-81A6-409D-9E16-7C340FCF0454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City of Martinez   |   City Council Meeting   |   FY 2019-20 Budget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30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A186-98F4-4567-944A-4C4F61ACB65C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City of Martinez   |   City Council Meeting   |   FY 2019-20 Budget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0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76C0-1EC1-4C03-B1BB-D6FBA544B28A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City of Martinez   |   City Council Meeting   |   FY 2019-20 Budget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8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61FD-442E-44FE-9D5E-876B062743E9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City of Martinez   |   City Council Meeting   |   FY 2019-20 Budget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2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8E06-6844-4488-8CBC-2F09B61CDFA5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City of Martinez   |   City Council Meeting   |   FY 2019-20 Budget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1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7A7F-C9EF-4F99-B925-E90BA53D66F2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City of Martinez   |   City Council Meeting   |   FY 2019-20 Budget Update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9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5481" y="6512017"/>
            <a:ext cx="8292353" cy="365125"/>
          </a:xfrm>
        </p:spPr>
        <p:txBody>
          <a:bodyPr/>
          <a:lstStyle>
            <a:lvl1pPr algn="l">
              <a:defRPr sz="11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City of Martinez   |   City Council Meeting   |   FY 2019-20 Budget Update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269963"/>
            <a:ext cx="12192000" cy="100302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482" y="365125"/>
            <a:ext cx="9323294" cy="80925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" panose="020406040505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10107709" y="64349"/>
            <a:ext cx="1371600" cy="14264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9081" y="132006"/>
            <a:ext cx="1342774" cy="132027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68237"/>
            <a:ext cx="178023" cy="10030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0" y="6551314"/>
            <a:ext cx="12192000" cy="182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1331391" y="6402524"/>
            <a:ext cx="591671" cy="4554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17089" y="6516458"/>
            <a:ext cx="82027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C1524CC-978E-4372-BE88-712058D1E9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1331390" y="6399330"/>
            <a:ext cx="591671" cy="1552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85483" y="1604963"/>
            <a:ext cx="11358282" cy="4657953"/>
          </a:xfrm>
        </p:spPr>
        <p:txBody>
          <a:bodyPr/>
          <a:lstStyle>
            <a:lvl1pPr marL="457200" indent="-457200">
              <a:lnSpc>
                <a:spcPct val="100000"/>
              </a:lnSpc>
              <a:buFont typeface="Wingdings" panose="05000000000000000000" pitchFamily="2" charset="2"/>
              <a:buChar char="§"/>
              <a:defRPr kern="4000" spc="0" baseline="0">
                <a:latin typeface="Century Gothic" panose="020B0502020202020204" pitchFamily="34" charset="0"/>
              </a:defRPr>
            </a:lvl1pPr>
            <a:lvl2pPr marL="1030288" indent="-339725">
              <a:lnSpc>
                <a:spcPct val="100000"/>
              </a:lnSpc>
              <a:defRPr kern="4000" spc="0" baseline="0">
                <a:latin typeface="Century Gothic" panose="020B0502020202020204" pitchFamily="34" charset="0"/>
              </a:defRPr>
            </a:lvl2pPr>
            <a:lvl3pPr marL="1604963" indent="-346075">
              <a:lnSpc>
                <a:spcPct val="100000"/>
              </a:lnSpc>
              <a:buFont typeface="Century Gothic" panose="020B0502020202020204" pitchFamily="34" charset="0"/>
              <a:buChar char="−"/>
              <a:defRPr kern="4000" spc="0" baseline="0">
                <a:latin typeface="Century Gothic" panose="020B0502020202020204" pitchFamily="34" charset="0"/>
              </a:defRPr>
            </a:lvl3pPr>
            <a:lvl4pPr marL="2062163" indent="-346075">
              <a:lnSpc>
                <a:spcPct val="100000"/>
              </a:lnSpc>
              <a:buFont typeface="Courier New" panose="02070309020205020404" pitchFamily="49" charset="0"/>
              <a:buChar char="o"/>
              <a:defRPr kern="4000" spc="0" baseline="0">
                <a:latin typeface="Century Gothic" panose="020B0502020202020204" pitchFamily="34" charset="0"/>
              </a:defRPr>
            </a:lvl4pPr>
            <a:lvl5pPr marL="2627313" indent="-336550">
              <a:lnSpc>
                <a:spcPct val="100000"/>
              </a:lnSpc>
              <a:defRPr kern="4000" spc="0" baseline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331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1C24-6B07-42E6-ACE3-8E4780D4180F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City of Martinez   |   City Council Meeting   |   FY 2019-20 Budget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6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ACBF-D2B1-4F68-BB94-1C9417BBED8F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City of Martinez   |   City Council Meeting   |   FY 2019-20 Budget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4727-8BBE-411B-A3F8-5566D384EB26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City of Martinez   |   City Council Meeting   |   FY 2019-20 Budget Update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10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2B47C-8358-4AB7-B695-A1E968243C16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City of Martinez   |   City Council Meeting   |   FY 2019-20 Budget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524CC-978E-4372-BE88-712058D1E9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7.jfif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636588"/>
            <a:ext cx="12192000" cy="42214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06963" y="4596760"/>
            <a:ext cx="4778074" cy="511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096" y="2923309"/>
            <a:ext cx="11012556" cy="1365108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City of Martinez</a:t>
            </a:r>
            <a:br>
              <a:rPr lang="en-US" sz="35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en-US" sz="35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Waterfront and Marina Subcommittee</a:t>
            </a:r>
            <a:endParaRPr lang="en-US" sz="3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877097"/>
            <a:ext cx="9144000" cy="1655762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April 24,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399" y="6330304"/>
            <a:ext cx="2743200" cy="365125"/>
          </a:xfrm>
        </p:spPr>
        <p:txBody>
          <a:bodyPr/>
          <a:lstStyle/>
          <a:p>
            <a:fld id="{DC1524CC-978E-4372-BE88-712058D1E98F}" type="slidenum">
              <a:rPr lang="en-US" smtClean="0"/>
              <a:t>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235" y="395309"/>
            <a:ext cx="1821529" cy="177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6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Waterfront and Marina Subcommittee | 04-24-2023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5482" y="365125"/>
            <a:ext cx="9540396" cy="82757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Fishing Pier Update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D59670-711B-C4C8-A217-4A5B0E6EFDF4}"/>
              </a:ext>
            </a:extLst>
          </p:cNvPr>
          <p:cNvSpPr txBox="1"/>
          <p:nvPr/>
        </p:nvSpPr>
        <p:spPr>
          <a:xfrm>
            <a:off x="488515" y="1753645"/>
            <a:ext cx="80712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 December 2022, the City of Martinez was Awarded a $2,5647,600 Economic Development Initiative - Community Project Funding (CPF) grant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CPF grants are selected through a congressionally-directed application process. HUD does not facilitate the grant application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CPF grants provide investment in a wide variety of projects such as housing, homelessness prevention, workforce training, public facilities, parks, resilience planning and other critical infrastructure and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 descr="A picture containing text, logo, symbol, font&#10;&#10;Description automatically generated">
            <a:extLst>
              <a:ext uri="{FF2B5EF4-FFF2-40B4-BE49-F238E27FC236}">
                <a16:creationId xmlns:a16="http://schemas.microsoft.com/office/drawing/2014/main" id="{A0813F7D-708E-5E47-110C-CEE2D78AF3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0" r="18551"/>
          <a:stretch/>
        </p:blipFill>
        <p:spPr>
          <a:xfrm>
            <a:off x="8677834" y="1862666"/>
            <a:ext cx="3251200" cy="313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19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Waterfront and Marina Subcommittee | 04-24-2023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5482" y="365125"/>
            <a:ext cx="9540396" cy="82757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Fishing Pier Update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81E355-1CCE-9158-3707-A1AB50ADC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657" y="1355003"/>
            <a:ext cx="6973849" cy="51570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4550D4-8B8B-2ECB-6E0C-9677567E5D45}"/>
              </a:ext>
            </a:extLst>
          </p:cNvPr>
          <p:cNvSpPr txBox="1"/>
          <p:nvPr/>
        </p:nvSpPr>
        <p:spPr>
          <a:xfrm>
            <a:off x="385481" y="1816100"/>
            <a:ext cx="38436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Fishing Pier restoration inherently connected to overall success of the waterfront and the Waterfront Marina Trust Land Use Plan</a:t>
            </a:r>
          </a:p>
        </p:txBody>
      </p:sp>
    </p:spTree>
    <p:extLst>
      <p:ext uri="{BB962C8B-B14F-4D97-AF65-F5344CB8AC3E}">
        <p14:creationId xmlns:p14="http://schemas.microsoft.com/office/powerpoint/2010/main" val="66266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Waterfront and Marina Subcommittee | 04-24-2023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5482" y="365125"/>
            <a:ext cx="9540396" cy="82757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Fishing Pier Update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D59670-711B-C4C8-A217-4A5B0E6EFDF4}"/>
              </a:ext>
            </a:extLst>
          </p:cNvPr>
          <p:cNvSpPr txBox="1"/>
          <p:nvPr/>
        </p:nvSpPr>
        <p:spPr>
          <a:xfrm>
            <a:off x="385481" y="1766344"/>
            <a:ext cx="74905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Federal HUD, CPF grants require an environmental assessment by definition, prior to ANY physical work being conducted.  Staff recommends the Subcommittee refer to Council a recommendation to authorize and release $150,000 of American Rescue Plan Act (ARPA) funding to jumpstart this project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Conduct of an environmental assessment that will satisfy HUD’s requirement to proceed into the next phases of the grant funded work; and, </a:t>
            </a:r>
          </a:p>
          <a:p>
            <a:pPr marL="800100" lvl="1" indent="-342900">
              <a:buFont typeface="+mj-lt"/>
              <a:buAutoNum type="arabicPeriod"/>
            </a:pPr>
            <a:endParaRPr lang="en-US" sz="2000" dirty="0"/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Professional permitting assistance.  Projects “in the Bay” are inherently and notoriously complex to permit – and so expertise in this arena is invaluable to both speed the project along and ensure its timely success.</a:t>
            </a:r>
          </a:p>
        </p:txBody>
      </p:sp>
      <p:pic>
        <p:nvPicPr>
          <p:cNvPr id="7" name="Picture 6" descr="A picture containing text, design, print&#10;&#10;Description automatically generated">
            <a:extLst>
              <a:ext uri="{FF2B5EF4-FFF2-40B4-BE49-F238E27FC236}">
                <a16:creationId xmlns:a16="http://schemas.microsoft.com/office/drawing/2014/main" id="{1E317B0F-3C03-97E5-D007-9D3749CD8B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728" y="2525206"/>
            <a:ext cx="26543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1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Waterfront and Marina Subcommittee | 04-24-2023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5482" y="365125"/>
            <a:ext cx="9540396" cy="82757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Fishing Pier Update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D59670-711B-C4C8-A217-4A5B0E6EFDF4}"/>
              </a:ext>
            </a:extLst>
          </p:cNvPr>
          <p:cNvSpPr txBox="1"/>
          <p:nvPr/>
        </p:nvSpPr>
        <p:spPr>
          <a:xfrm>
            <a:off x="385481" y="1565118"/>
            <a:ext cx="7490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Permitting Agencies and Partners</a:t>
            </a:r>
          </a:p>
        </p:txBody>
      </p:sp>
      <p:pic>
        <p:nvPicPr>
          <p:cNvPr id="8" name="Picture 7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5FDDBF12-8F21-82EA-8DEF-4D7740750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62" y="5538259"/>
            <a:ext cx="5248275" cy="866775"/>
          </a:xfrm>
          <a:prstGeom prst="rect">
            <a:avLst/>
          </a:prstGeom>
        </p:spPr>
      </p:pic>
      <p:pic>
        <p:nvPicPr>
          <p:cNvPr id="10" name="Picture 9" descr="A blue and yellow shield with a map and bear&#10;&#10;Description automatically generated with low confidence">
            <a:extLst>
              <a:ext uri="{FF2B5EF4-FFF2-40B4-BE49-F238E27FC236}">
                <a16:creationId xmlns:a16="http://schemas.microsoft.com/office/drawing/2014/main" id="{C0E0883D-251E-D762-2024-CFEB295D9A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5" r="30969"/>
          <a:stretch/>
        </p:blipFill>
        <p:spPr>
          <a:xfrm>
            <a:off x="7102535" y="4074552"/>
            <a:ext cx="1087174" cy="1498552"/>
          </a:xfrm>
          <a:prstGeom prst="rect">
            <a:avLst/>
          </a:prstGeom>
        </p:spPr>
      </p:pic>
      <p:pic>
        <p:nvPicPr>
          <p:cNvPr id="12" name="Picture 11" descr="A picture containing text, logo, symbol, font&#10;&#10;Description automatically generated">
            <a:extLst>
              <a:ext uri="{FF2B5EF4-FFF2-40B4-BE49-F238E27FC236}">
                <a16:creationId xmlns:a16="http://schemas.microsoft.com/office/drawing/2014/main" id="{6A041D67-DD43-A2C1-4B1A-D42772ABF2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7" r="18496"/>
          <a:stretch/>
        </p:blipFill>
        <p:spPr>
          <a:xfrm>
            <a:off x="2949712" y="2282701"/>
            <a:ext cx="2748905" cy="2619499"/>
          </a:xfrm>
          <a:prstGeom prst="rect">
            <a:avLst/>
          </a:prstGeom>
        </p:spPr>
      </p:pic>
      <p:pic>
        <p:nvPicPr>
          <p:cNvPr id="14" name="Picture 13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139AF0D4-99AE-359B-7DD5-EB92530746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38" y="4389483"/>
            <a:ext cx="1145334" cy="1928171"/>
          </a:xfrm>
          <a:prstGeom prst="rect">
            <a:avLst/>
          </a:prstGeom>
        </p:spPr>
      </p:pic>
      <p:pic>
        <p:nvPicPr>
          <p:cNvPr id="16" name="Picture 15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55161F1C-C9BE-1232-2F8C-12E280B6DB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91" y="2175498"/>
            <a:ext cx="2368662" cy="1739275"/>
          </a:xfrm>
          <a:prstGeom prst="rect">
            <a:avLst/>
          </a:prstGeom>
        </p:spPr>
      </p:pic>
      <p:pic>
        <p:nvPicPr>
          <p:cNvPr id="18" name="Picture 17" descr="A logo of a fish and wildlife service&#10;&#10;Description automatically generated with low confidence">
            <a:extLst>
              <a:ext uri="{FF2B5EF4-FFF2-40B4-BE49-F238E27FC236}">
                <a16:creationId xmlns:a16="http://schemas.microsoft.com/office/drawing/2014/main" id="{60C9CD1C-D5B8-5001-FC08-976248E2CC1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7" t="7000" r="29096" b="5549"/>
          <a:stretch/>
        </p:blipFill>
        <p:spPr>
          <a:xfrm>
            <a:off x="590813" y="2282701"/>
            <a:ext cx="1449383" cy="1713969"/>
          </a:xfrm>
          <a:prstGeom prst="rect">
            <a:avLst/>
          </a:prstGeom>
        </p:spPr>
      </p:pic>
      <p:pic>
        <p:nvPicPr>
          <p:cNvPr id="20" name="Picture 19" descr="A picture containing font, text, logo, symbol&#10;&#10;Description automatically generated">
            <a:extLst>
              <a:ext uri="{FF2B5EF4-FFF2-40B4-BE49-F238E27FC236}">
                <a16:creationId xmlns:a16="http://schemas.microsoft.com/office/drawing/2014/main" id="{B215DFEF-BFFE-0DF6-DD0E-2B3FACC6BF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576" y="5112562"/>
            <a:ext cx="2572610" cy="1351083"/>
          </a:xfrm>
          <a:prstGeom prst="rect">
            <a:avLst/>
          </a:prstGeom>
        </p:spPr>
      </p:pic>
      <p:pic>
        <p:nvPicPr>
          <p:cNvPr id="22" name="Picture 21" descr="A red and white logo with black text&#10;&#10;Description automatically generated with low confidence">
            <a:extLst>
              <a:ext uri="{FF2B5EF4-FFF2-40B4-BE49-F238E27FC236}">
                <a16:creationId xmlns:a16="http://schemas.microsoft.com/office/drawing/2014/main" id="{BED83963-D450-C81E-899C-A3F4D1B536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681" y="2175498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8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Waterfront and Marina Subcommittee | 04-24-2023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5482" y="365125"/>
            <a:ext cx="9540396" cy="82757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Fishing Pier Update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D59670-711B-C4C8-A217-4A5B0E6EFDF4}"/>
              </a:ext>
            </a:extLst>
          </p:cNvPr>
          <p:cNvSpPr txBox="1"/>
          <p:nvPr/>
        </p:nvSpPr>
        <p:spPr>
          <a:xfrm>
            <a:off x="385481" y="1565118"/>
            <a:ext cx="7490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Inspection and Design</a:t>
            </a:r>
          </a:p>
        </p:txBody>
      </p:sp>
      <p:pic>
        <p:nvPicPr>
          <p:cNvPr id="7" name="Picture 6" descr="A close up of a logo&#10;&#10;Description automatically generated with low confidence">
            <a:extLst>
              <a:ext uri="{FF2B5EF4-FFF2-40B4-BE49-F238E27FC236}">
                <a16:creationId xmlns:a16="http://schemas.microsoft.com/office/drawing/2014/main" id="{36B3AA8D-5599-D8B3-CFD7-002DC4E92A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0" t="24373" r="5596" b="23011"/>
          <a:stretch/>
        </p:blipFill>
        <p:spPr>
          <a:xfrm>
            <a:off x="2152813" y="4661643"/>
            <a:ext cx="3394553" cy="1077239"/>
          </a:xfrm>
          <a:prstGeom prst="rect">
            <a:avLst/>
          </a:prstGeom>
        </p:spPr>
      </p:pic>
      <p:pic>
        <p:nvPicPr>
          <p:cNvPr id="11" name="Picture 10" descr="A group of men standing on a dock in the water&#10;&#10;Description automatically generated with low confidence">
            <a:extLst>
              <a:ext uri="{FF2B5EF4-FFF2-40B4-BE49-F238E27FC236}">
                <a16:creationId xmlns:a16="http://schemas.microsoft.com/office/drawing/2014/main" id="{7DB22214-E160-3455-B17A-B3BA19162A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0"/>
          <a:stretch/>
        </p:blipFill>
        <p:spPr>
          <a:xfrm>
            <a:off x="9218824" y="1772811"/>
            <a:ext cx="2709410" cy="2372899"/>
          </a:xfrm>
          <a:prstGeom prst="rect">
            <a:avLst/>
          </a:prstGeom>
        </p:spPr>
      </p:pic>
      <p:pic>
        <p:nvPicPr>
          <p:cNvPr id="15" name="Picture 14" descr="A picture containing cylinder, pipe, building, firefighter&#10;&#10;Description automatically generated">
            <a:extLst>
              <a:ext uri="{FF2B5EF4-FFF2-40B4-BE49-F238E27FC236}">
                <a16:creationId xmlns:a16="http://schemas.microsoft.com/office/drawing/2014/main" id="{2F0E01FB-6B6E-6E00-128C-EB181C73D7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/>
          <a:stretch/>
        </p:blipFill>
        <p:spPr>
          <a:xfrm>
            <a:off x="7406454" y="4335821"/>
            <a:ext cx="2243515" cy="2013939"/>
          </a:xfrm>
          <a:prstGeom prst="rect">
            <a:avLst/>
          </a:prstGeom>
        </p:spPr>
      </p:pic>
      <p:pic>
        <p:nvPicPr>
          <p:cNvPr id="19" name="Picture 18" descr="A magnifying glass and word inspection&#10;&#10;Description automatically generated with low confidence">
            <a:extLst>
              <a:ext uri="{FF2B5EF4-FFF2-40B4-BE49-F238E27FC236}">
                <a16:creationId xmlns:a16="http://schemas.microsoft.com/office/drawing/2014/main" id="{4A97F1B1-F101-0DD1-8829-1026691921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9" b="22822"/>
          <a:stretch/>
        </p:blipFill>
        <p:spPr>
          <a:xfrm>
            <a:off x="626129" y="2442014"/>
            <a:ext cx="3456854" cy="1865953"/>
          </a:xfrm>
          <a:prstGeom prst="rect">
            <a:avLst/>
          </a:prstGeom>
        </p:spPr>
      </p:pic>
      <p:pic>
        <p:nvPicPr>
          <p:cNvPr id="1026" name="Picture 2" descr="Blueprint Roll Images – Browse 25,527 Stock Photos, Vectors, and Video |  Adobe Stock">
            <a:extLst>
              <a:ext uri="{FF2B5EF4-FFF2-40B4-BE49-F238E27FC236}">
                <a16:creationId xmlns:a16="http://schemas.microsoft.com/office/drawing/2014/main" id="{431FCD1E-5906-97E0-4053-2F5622E61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843" y="1952292"/>
            <a:ext cx="3065663" cy="201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401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E0B317-DA9D-1F73-1F09-1D489DB79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Waterfront and Marina Subcommittee | 04-24-2023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C9D3CE-8C5E-79A8-7D1D-FF1287F2F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Fishing Pier Update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A5690-780A-E3CB-3DEC-40CEFF1C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524CC-978E-4372-BE88-712058D1E98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2103E7-3359-FF19-8CAA-28E089A111DC}"/>
              </a:ext>
            </a:extLst>
          </p:cNvPr>
          <p:cNvSpPr txBox="1"/>
          <p:nvPr/>
        </p:nvSpPr>
        <p:spPr>
          <a:xfrm>
            <a:off x="3740728" y="3059668"/>
            <a:ext cx="4779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75243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5E7963AD820C45AD37C3654D1F4835" ma:contentTypeVersion="6" ma:contentTypeDescription="Create a new document." ma:contentTypeScope="" ma:versionID="95b4199fa53fe2fda92905fac141b45d">
  <xsd:schema xmlns:xsd="http://www.w3.org/2001/XMLSchema" xmlns:xs="http://www.w3.org/2001/XMLSchema" xmlns:p="http://schemas.microsoft.com/office/2006/metadata/properties" xmlns:ns2="125ba67c-c059-4e7f-923e-5dfc9f739e1d" xmlns:ns3="3bfa4d75-5302-4d81-8c7b-dc6489ae4b4b" targetNamespace="http://schemas.microsoft.com/office/2006/metadata/properties" ma:root="true" ma:fieldsID="6894a6031ea7d24cdd254690efbd671f" ns2:_="" ns3:_="">
    <xsd:import namespace="125ba67c-c059-4e7f-923e-5dfc9f739e1d"/>
    <xsd:import namespace="3bfa4d75-5302-4d81-8c7b-dc6489ae4b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5ba67c-c059-4e7f-923e-5dfc9f739e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a4d75-5302-4d81-8c7b-dc6489ae4b4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A595A1-55DD-4BEE-9500-D7754EF419AA}">
  <ds:schemaRefs>
    <ds:schemaRef ds:uri="3bfa4d75-5302-4d81-8c7b-dc6489ae4b4b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125ba67c-c059-4e7f-923e-5dfc9f739e1d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C5BA656-6031-4FF3-9DAB-E763A510A0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5A2E76-2266-41EF-B40E-F0C6AA0B12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5ba67c-c059-4e7f-923e-5dfc9f739e1d"/>
    <ds:schemaRef ds:uri="3bfa4d75-5302-4d81-8c7b-dc6489ae4b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3549</TotalTime>
  <Words>296</Words>
  <Application>Microsoft Office PowerPoint</Application>
  <PresentationFormat>Widescreen</PresentationFormat>
  <Paragraphs>42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Century</vt:lpstr>
      <vt:lpstr>Century Gothic</vt:lpstr>
      <vt:lpstr>Courier New</vt:lpstr>
      <vt:lpstr>Wingdings</vt:lpstr>
      <vt:lpstr>Office Theme</vt:lpstr>
      <vt:lpstr>City of Martinez Waterfront and Marina Subcommittee</vt:lpstr>
      <vt:lpstr>Fishing Pier Update</vt:lpstr>
      <vt:lpstr>Fishing Pier Update</vt:lpstr>
      <vt:lpstr>Fishing Pier Update</vt:lpstr>
      <vt:lpstr>Fishing Pier Update</vt:lpstr>
      <vt:lpstr>Fishing Pier Update</vt:lpstr>
      <vt:lpstr>Fishing Pier Update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 Guidry</dc:creator>
  <cp:lastModifiedBy>Steven Devine</cp:lastModifiedBy>
  <cp:revision>167</cp:revision>
  <cp:lastPrinted>2022-03-16T22:25:05Z</cp:lastPrinted>
  <dcterms:created xsi:type="dcterms:W3CDTF">2020-05-06T19:28:45Z</dcterms:created>
  <dcterms:modified xsi:type="dcterms:W3CDTF">2023-04-24T17:55:12Z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0x010100CD5E7963AD820C45AD37C3654D1F4835</vt:lpwstr>
  </property>
</Properties>
</file>