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3" r:id="rId3"/>
    <p:sldId id="274" r:id="rId4"/>
    <p:sldId id="257" r:id="rId5"/>
    <p:sldId id="258" r:id="rId6"/>
    <p:sldId id="259" r:id="rId7"/>
    <p:sldId id="260" r:id="rId8"/>
    <p:sldId id="261" r:id="rId9"/>
    <p:sldId id="306" r:id="rId10"/>
    <p:sldId id="290" r:id="rId11"/>
    <p:sldId id="291" r:id="rId12"/>
    <p:sldId id="262" r:id="rId13"/>
    <p:sldId id="263" r:id="rId14"/>
    <p:sldId id="264" r:id="rId15"/>
    <p:sldId id="265" r:id="rId16"/>
    <p:sldId id="267" r:id="rId17"/>
    <p:sldId id="276" r:id="rId18"/>
    <p:sldId id="268" r:id="rId19"/>
    <p:sldId id="277" r:id="rId20"/>
    <p:sldId id="269" r:id="rId21"/>
    <p:sldId id="270" r:id="rId22"/>
    <p:sldId id="266" r:id="rId23"/>
    <p:sldId id="278" r:id="rId24"/>
    <p:sldId id="275" r:id="rId25"/>
    <p:sldId id="300" r:id="rId26"/>
    <p:sldId id="301" r:id="rId27"/>
    <p:sldId id="302" r:id="rId28"/>
    <p:sldId id="303" r:id="rId29"/>
    <p:sldId id="286" r:id="rId30"/>
    <p:sldId id="304" r:id="rId31"/>
    <p:sldId id="307" r:id="rId32"/>
    <p:sldId id="305" r:id="rId33"/>
    <p:sldId id="292" r:id="rId34"/>
    <p:sldId id="294" r:id="rId35"/>
    <p:sldId id="279" r:id="rId36"/>
    <p:sldId id="280" r:id="rId37"/>
    <p:sldId id="281" r:id="rId38"/>
    <p:sldId id="283" r:id="rId39"/>
    <p:sldId id="288" r:id="rId40"/>
    <p:sldId id="296" r:id="rId41"/>
    <p:sldId id="289" r:id="rId42"/>
    <p:sldId id="285" r:id="rId43"/>
    <p:sldId id="284" r:id="rId44"/>
    <p:sldId id="282" r:id="rId45"/>
    <p:sldId id="287" r:id="rId46"/>
    <p:sldId id="295" r:id="rId47"/>
    <p:sldId id="297" r:id="rId48"/>
    <p:sldId id="299" r:id="rId49"/>
    <p:sldId id="298" r:id="rId5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3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2064947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38817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6802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360778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578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943682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38502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89276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81349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682805-B780-4EC0-BF25-8058AFA22A7D}"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32941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682805-B780-4EC0-BF25-8058AFA22A7D}"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414045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682805-B780-4EC0-BF25-8058AFA22A7D}"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310834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682805-B780-4EC0-BF25-8058AFA22A7D}" type="datetimeFigureOut">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55910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82805-B780-4EC0-BF25-8058AFA22A7D}" type="datetimeFigureOut">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6303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82805-B780-4EC0-BF25-8058AFA22A7D}"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119491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82805-B780-4EC0-BF25-8058AFA22A7D}"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8319C-DC98-4A22-AF63-4A28FED514F3}" type="slidenum">
              <a:rPr lang="en-US" smtClean="0"/>
              <a:t>‹#›</a:t>
            </a:fld>
            <a:endParaRPr lang="en-US"/>
          </a:p>
        </p:txBody>
      </p:sp>
    </p:spTree>
    <p:extLst>
      <p:ext uri="{BB962C8B-B14F-4D97-AF65-F5344CB8AC3E}">
        <p14:creationId xmlns:p14="http://schemas.microsoft.com/office/powerpoint/2010/main" val="422415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682805-B780-4EC0-BF25-8058AFA22A7D}" type="datetimeFigureOut">
              <a:rPr lang="en-US" smtClean="0"/>
              <a:t>4/18/2023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098319C-DC98-4A22-AF63-4A28FED514F3}" type="slidenum">
              <a:rPr lang="en-US" smtClean="0"/>
              <a:t>‹#›</a:t>
            </a:fld>
            <a:endParaRPr lang="en-US"/>
          </a:p>
        </p:txBody>
      </p:sp>
    </p:spTree>
    <p:extLst>
      <p:ext uri="{BB962C8B-B14F-4D97-AF65-F5344CB8AC3E}">
        <p14:creationId xmlns:p14="http://schemas.microsoft.com/office/powerpoint/2010/main" val="401938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638B-6E1D-2107-D40B-F1D7954062C0}"/>
              </a:ext>
            </a:extLst>
          </p:cNvPr>
          <p:cNvSpPr>
            <a:spLocks noGrp="1"/>
          </p:cNvSpPr>
          <p:nvPr>
            <p:ph type="ctrTitle"/>
          </p:nvPr>
        </p:nvSpPr>
        <p:spPr>
          <a:xfrm>
            <a:off x="529936" y="2404534"/>
            <a:ext cx="9040091" cy="1646302"/>
          </a:xfrm>
        </p:spPr>
        <p:txBody>
          <a:bodyPr/>
          <a:lstStyle/>
          <a:p>
            <a:pPr algn="l"/>
            <a:r>
              <a:rPr lang="en-US" dirty="0"/>
              <a:t>Martinez Chamber of Commerce &amp; Visit Martinez</a:t>
            </a:r>
          </a:p>
        </p:txBody>
      </p:sp>
      <p:sp>
        <p:nvSpPr>
          <p:cNvPr id="3" name="Subtitle 2">
            <a:extLst>
              <a:ext uri="{FF2B5EF4-FFF2-40B4-BE49-F238E27FC236}">
                <a16:creationId xmlns:a16="http://schemas.microsoft.com/office/drawing/2014/main" id="{39C75D7C-007D-7DAF-6DAB-768E9519B813}"/>
              </a:ext>
            </a:extLst>
          </p:cNvPr>
          <p:cNvSpPr>
            <a:spLocks noGrp="1"/>
          </p:cNvSpPr>
          <p:nvPr>
            <p:ph type="subTitle" idx="1"/>
          </p:nvPr>
        </p:nvSpPr>
        <p:spPr/>
        <p:txBody>
          <a:bodyPr/>
          <a:lstStyle/>
          <a:p>
            <a:endParaRPr lang="en-US" dirty="0"/>
          </a:p>
        </p:txBody>
      </p:sp>
      <p:pic>
        <p:nvPicPr>
          <p:cNvPr id="5" name="Picture 4" descr="A picture containing text&#10;&#10;Description automatically generated">
            <a:extLst>
              <a:ext uri="{FF2B5EF4-FFF2-40B4-BE49-F238E27FC236}">
                <a16:creationId xmlns:a16="http://schemas.microsoft.com/office/drawing/2014/main" id="{09E40114-3F9F-2C0D-F5EC-BFFF81A18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110" y="176496"/>
            <a:ext cx="2209944" cy="2228038"/>
          </a:xfrm>
          <a:prstGeom prst="rect">
            <a:avLst/>
          </a:prstGeom>
        </p:spPr>
      </p:pic>
    </p:spTree>
    <p:extLst>
      <p:ext uri="{BB962C8B-B14F-4D97-AF65-F5344CB8AC3E}">
        <p14:creationId xmlns:p14="http://schemas.microsoft.com/office/powerpoint/2010/main" val="202921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02FC-215B-AD38-80D8-A50BCC701FBA}"/>
              </a:ext>
            </a:extLst>
          </p:cNvPr>
          <p:cNvSpPr>
            <a:spLocks noGrp="1"/>
          </p:cNvSpPr>
          <p:nvPr>
            <p:ph type="title"/>
          </p:nvPr>
        </p:nvSpPr>
        <p:spPr/>
        <p:txBody>
          <a:bodyPr>
            <a:normAutofit fontScale="90000"/>
          </a:bodyPr>
          <a:lstStyle/>
          <a:p>
            <a:r>
              <a:rPr lang="en-US" dirty="0">
                <a:solidFill>
                  <a:schemeClr val="tx1"/>
                </a:solidFill>
              </a:rPr>
              <a:t>PARTNERSHIPS</a:t>
            </a:r>
            <a:br>
              <a:rPr lang="en-US" dirty="0"/>
            </a:br>
            <a:br>
              <a:rPr lang="en-US" dirty="0"/>
            </a:br>
            <a:r>
              <a:rPr lang="en-US" dirty="0"/>
              <a:t>Workforce Development Board of CCC</a:t>
            </a:r>
            <a:br>
              <a:rPr lang="en-US" dirty="0"/>
            </a:br>
            <a:r>
              <a:rPr lang="en-US" dirty="0"/>
              <a:t>East Bay Leadership Council – May Event</a:t>
            </a:r>
            <a:br>
              <a:rPr lang="en-US" dirty="0"/>
            </a:br>
            <a:r>
              <a:rPr lang="en-US" dirty="0"/>
              <a:t>East Bay Economic Development Alliance</a:t>
            </a:r>
            <a:br>
              <a:rPr lang="en-US" dirty="0"/>
            </a:br>
            <a:r>
              <a:rPr lang="en-US" dirty="0"/>
              <a:t>SCORE - Satellite Office</a:t>
            </a:r>
            <a:br>
              <a:rPr lang="en-US" dirty="0"/>
            </a:br>
            <a:r>
              <a:rPr lang="en-US" dirty="0"/>
              <a:t>SBDC </a:t>
            </a:r>
            <a:br>
              <a:rPr lang="en-US" dirty="0"/>
            </a:br>
            <a:r>
              <a:rPr lang="en-US" dirty="0"/>
              <a:t>5 C’s – Consideration as Host for MIXPO,     				Leadership Contra Costa</a:t>
            </a:r>
            <a:br>
              <a:rPr lang="en-US" dirty="0"/>
            </a:br>
            <a:r>
              <a:rPr lang="en-US" dirty="0"/>
              <a:t>Martinez Adult Education </a:t>
            </a:r>
          </a:p>
        </p:txBody>
      </p:sp>
      <p:pic>
        <p:nvPicPr>
          <p:cNvPr id="4" name="Picture 3" descr="Text, whiteboard&#10;&#10;Description automatically generated">
            <a:extLst>
              <a:ext uri="{FF2B5EF4-FFF2-40B4-BE49-F238E27FC236}">
                <a16:creationId xmlns:a16="http://schemas.microsoft.com/office/drawing/2014/main" id="{316BE015-5346-6A54-F475-BB748C051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929" y="744717"/>
            <a:ext cx="3449466" cy="5685934"/>
          </a:xfrm>
          <a:prstGeom prst="rect">
            <a:avLst/>
          </a:prstGeom>
        </p:spPr>
      </p:pic>
    </p:spTree>
    <p:extLst>
      <p:ext uri="{BB962C8B-B14F-4D97-AF65-F5344CB8AC3E}">
        <p14:creationId xmlns:p14="http://schemas.microsoft.com/office/powerpoint/2010/main" val="3797166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Text&#10;&#10;Description automatically generated with medium confidence">
            <a:extLst>
              <a:ext uri="{FF2B5EF4-FFF2-40B4-BE49-F238E27FC236}">
                <a16:creationId xmlns:a16="http://schemas.microsoft.com/office/drawing/2014/main" id="{13D5F28A-AAF0-3DA4-BCF0-2B0BF7400D84}"/>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15341" r="-1" b="2799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EAEAB6C-EC5C-3FAE-1456-6A1D44527E66}"/>
              </a:ext>
            </a:extLst>
          </p:cNvPr>
          <p:cNvSpPr>
            <a:spLocks noGrp="1"/>
          </p:cNvSpPr>
          <p:nvPr>
            <p:ph type="title"/>
          </p:nvPr>
        </p:nvSpPr>
        <p:spPr>
          <a:xfrm>
            <a:off x="668866" y="1678666"/>
            <a:ext cx="4509525" cy="3615229"/>
          </a:xfrm>
        </p:spPr>
        <p:txBody>
          <a:bodyPr vert="horz" lIns="91440" tIns="45720" rIns="91440" bIns="45720" rtlCol="0" anchor="b">
            <a:normAutofit fontScale="90000"/>
          </a:bodyPr>
          <a:lstStyle/>
          <a:p>
            <a:pPr>
              <a:lnSpc>
                <a:spcPct val="90000"/>
              </a:lnSpc>
            </a:pPr>
            <a:r>
              <a:rPr lang="en-US" sz="2400" dirty="0">
                <a:solidFill>
                  <a:schemeClr val="tx1"/>
                </a:solidFill>
              </a:rPr>
              <a:t>DIABLO GAZETTE – PROMOTIONAL PARTNERSHIP</a:t>
            </a:r>
            <a:br>
              <a:rPr lang="en-US" sz="1200" dirty="0"/>
            </a:br>
            <a:br>
              <a:rPr lang="en-US" sz="1800" dirty="0"/>
            </a:br>
            <a:r>
              <a:rPr lang="en-US" sz="1800" dirty="0"/>
              <a:t>	Helped established a multi-page section dedicated to featuring the CITY OF MARTINEZ.</a:t>
            </a:r>
            <a:br>
              <a:rPr lang="en-US" sz="1800" dirty="0"/>
            </a:br>
            <a:br>
              <a:rPr lang="en-US" sz="1800" dirty="0"/>
            </a:br>
            <a:r>
              <a:rPr lang="en-US" sz="1800" dirty="0"/>
              <a:t>	Contribute content, feature ideas, recommendations, calendar of events, ribbon cutting &amp; mixer photos and more</a:t>
            </a:r>
            <a:br>
              <a:rPr lang="en-US" sz="1800" dirty="0"/>
            </a:br>
            <a:br>
              <a:rPr lang="en-US" sz="1800" dirty="0"/>
            </a:br>
            <a:r>
              <a:rPr lang="en-US" sz="1800" dirty="0"/>
              <a:t>	Assist in the distribution of the paper at the Chamber Office and through the Ambassador Program</a:t>
            </a:r>
            <a:br>
              <a:rPr lang="en-US" sz="1800" dirty="0"/>
            </a:br>
            <a:r>
              <a:rPr lang="en-US" sz="1800" dirty="0"/>
              <a:t>	</a:t>
            </a:r>
            <a:br>
              <a:rPr lang="en-US" sz="1800" dirty="0"/>
            </a:br>
            <a:r>
              <a:rPr lang="en-US" sz="1200" dirty="0"/>
              <a:t>	</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14691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0E80837-8D16-6250-8DA5-4BFE8BFE4420}"/>
              </a:ext>
            </a:extLst>
          </p:cNvPr>
          <p:cNvSpPr>
            <a:spLocks noGrp="1"/>
          </p:cNvSpPr>
          <p:nvPr>
            <p:ph type="title"/>
          </p:nvPr>
        </p:nvSpPr>
        <p:spPr>
          <a:xfrm>
            <a:off x="1600199" y="4571999"/>
            <a:ext cx="7673801" cy="1087656"/>
          </a:xfrm>
        </p:spPr>
        <p:txBody>
          <a:bodyPr vert="horz" lIns="91440" tIns="45720" rIns="91440" bIns="45720" rtlCol="0" anchor="b">
            <a:normAutofit fontScale="90000"/>
          </a:bodyPr>
          <a:lstStyle/>
          <a:p>
            <a:pPr>
              <a:lnSpc>
                <a:spcPct val="90000"/>
              </a:lnSpc>
            </a:pPr>
            <a:br>
              <a:rPr lang="en-US" sz="2300" kern="1200" dirty="0">
                <a:solidFill>
                  <a:schemeClr val="accent1"/>
                </a:solidFill>
                <a:latin typeface="+mj-lt"/>
                <a:ea typeface="+mj-ea"/>
                <a:cs typeface="+mj-cs"/>
              </a:rPr>
            </a:br>
            <a:br>
              <a:rPr lang="en-US" sz="2300" kern="1200" dirty="0">
                <a:solidFill>
                  <a:schemeClr val="accent1"/>
                </a:solidFill>
                <a:latin typeface="+mj-lt"/>
                <a:ea typeface="+mj-ea"/>
                <a:cs typeface="+mj-cs"/>
              </a:rPr>
            </a:br>
            <a:br>
              <a:rPr lang="en-US" sz="2300" kern="1200" dirty="0">
                <a:solidFill>
                  <a:schemeClr val="accent1"/>
                </a:solidFill>
                <a:latin typeface="+mj-lt"/>
                <a:ea typeface="+mj-ea"/>
                <a:cs typeface="+mj-cs"/>
              </a:rPr>
            </a:br>
            <a:endParaRPr lang="en-US" sz="2300" kern="1200" dirty="0">
              <a:solidFill>
                <a:schemeClr val="accent1"/>
              </a:solidFill>
              <a:latin typeface="+mj-lt"/>
              <a:ea typeface="+mj-ea"/>
              <a:cs typeface="+mj-cs"/>
            </a:endParaRPr>
          </a:p>
        </p:txBody>
      </p:sp>
      <p:pic>
        <p:nvPicPr>
          <p:cNvPr id="5" name="Picture 4" descr="A picture containing text, nature, chocolate, barbecue&#10;&#10;Description automatically generated">
            <a:extLst>
              <a:ext uri="{FF2B5EF4-FFF2-40B4-BE49-F238E27FC236}">
                <a16:creationId xmlns:a16="http://schemas.microsoft.com/office/drawing/2014/main" id="{26C6DD60-FC5F-6063-B900-844F55C56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397" y="1467218"/>
            <a:ext cx="7761009" cy="4365567"/>
          </a:xfrm>
          <a:prstGeom prst="rect">
            <a:avLst/>
          </a:prstGeom>
        </p:spPr>
      </p:pic>
      <p:sp>
        <p:nvSpPr>
          <p:cNvPr id="6" name="TextBox 5">
            <a:extLst>
              <a:ext uri="{FF2B5EF4-FFF2-40B4-BE49-F238E27FC236}">
                <a16:creationId xmlns:a16="http://schemas.microsoft.com/office/drawing/2014/main" id="{409CBC2F-014F-03E6-67A0-F2E8E7DC9A9D}"/>
              </a:ext>
            </a:extLst>
          </p:cNvPr>
          <p:cNvSpPr txBox="1"/>
          <p:nvPr/>
        </p:nvSpPr>
        <p:spPr>
          <a:xfrm>
            <a:off x="1923069" y="851447"/>
            <a:ext cx="1734770" cy="646331"/>
          </a:xfrm>
          <a:prstGeom prst="rect">
            <a:avLst/>
          </a:prstGeom>
          <a:noFill/>
        </p:spPr>
        <p:txBody>
          <a:bodyPr wrap="none" rtlCol="0">
            <a:spAutoFit/>
          </a:bodyPr>
          <a:lstStyle/>
          <a:p>
            <a:r>
              <a:rPr lang="en-US" sz="3600" dirty="0"/>
              <a:t>EVENTS</a:t>
            </a:r>
          </a:p>
        </p:txBody>
      </p:sp>
    </p:spTree>
    <p:extLst>
      <p:ext uri="{BB962C8B-B14F-4D97-AF65-F5344CB8AC3E}">
        <p14:creationId xmlns:p14="http://schemas.microsoft.com/office/powerpoint/2010/main" val="65271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4710-9BA1-2DBB-B451-EAE6475C0AE3}"/>
              </a:ext>
            </a:extLst>
          </p:cNvPr>
          <p:cNvSpPr>
            <a:spLocks noGrp="1"/>
          </p:cNvSpPr>
          <p:nvPr>
            <p:ph type="title"/>
          </p:nvPr>
        </p:nvSpPr>
        <p:spPr/>
        <p:txBody>
          <a:bodyPr/>
          <a:lstStyle/>
          <a:p>
            <a:r>
              <a:rPr lang="en-US" dirty="0"/>
              <a:t>Martini Shake-Off – September 16, 2023</a:t>
            </a:r>
          </a:p>
        </p:txBody>
      </p:sp>
      <p:pic>
        <p:nvPicPr>
          <p:cNvPr id="6" name="Picture 5" descr="Text">
            <a:extLst>
              <a:ext uri="{FF2B5EF4-FFF2-40B4-BE49-F238E27FC236}">
                <a16:creationId xmlns:a16="http://schemas.microsoft.com/office/drawing/2014/main" id="{329A0397-10F2-B3CE-3853-D3DCE4C5F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205" y="1406350"/>
            <a:ext cx="7285588" cy="4551389"/>
          </a:xfrm>
          <a:prstGeom prst="rect">
            <a:avLst/>
          </a:prstGeom>
        </p:spPr>
      </p:pic>
    </p:spTree>
    <p:extLst>
      <p:ext uri="{BB962C8B-B14F-4D97-AF65-F5344CB8AC3E}">
        <p14:creationId xmlns:p14="http://schemas.microsoft.com/office/powerpoint/2010/main" val="3422444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ee, sign, screenshot&#10;&#10;Description automatically generated">
            <a:extLst>
              <a:ext uri="{FF2B5EF4-FFF2-40B4-BE49-F238E27FC236}">
                <a16:creationId xmlns:a16="http://schemas.microsoft.com/office/drawing/2014/main" id="{37C9B471-9DC4-3751-764F-6085F5028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85" y="203581"/>
            <a:ext cx="4210238" cy="3529433"/>
          </a:xfrm>
          <a:prstGeom prst="rect">
            <a:avLst/>
          </a:prstGeom>
        </p:spPr>
      </p:pic>
      <p:pic>
        <p:nvPicPr>
          <p:cNvPr id="3" name="Picture 2" descr="A group of people sitting at a table&#10;&#10;Description automatically generated with medium confidence">
            <a:extLst>
              <a:ext uri="{FF2B5EF4-FFF2-40B4-BE49-F238E27FC236}">
                <a16:creationId xmlns:a16="http://schemas.microsoft.com/office/drawing/2014/main" id="{D4FFCC65-2FD0-7A19-F5C6-9D2CBFE5B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343" y="4107889"/>
            <a:ext cx="5612091" cy="2410181"/>
          </a:xfrm>
          <a:prstGeom prst="rect">
            <a:avLst/>
          </a:prstGeom>
        </p:spPr>
      </p:pic>
      <p:pic>
        <p:nvPicPr>
          <p:cNvPr id="10" name="Picture 9" descr="A group of people at a podium&#10;&#10;Description automatically generated with medium confidence">
            <a:extLst>
              <a:ext uri="{FF2B5EF4-FFF2-40B4-BE49-F238E27FC236}">
                <a16:creationId xmlns:a16="http://schemas.microsoft.com/office/drawing/2014/main" id="{49FFF1B9-DA3D-5255-C89D-F46B5D4E9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134" y="304396"/>
            <a:ext cx="4262438" cy="3213427"/>
          </a:xfrm>
          <a:prstGeom prst="rect">
            <a:avLst/>
          </a:prstGeom>
        </p:spPr>
      </p:pic>
      <p:sp>
        <p:nvSpPr>
          <p:cNvPr id="11" name="TextBox 10">
            <a:extLst>
              <a:ext uri="{FF2B5EF4-FFF2-40B4-BE49-F238E27FC236}">
                <a16:creationId xmlns:a16="http://schemas.microsoft.com/office/drawing/2014/main" id="{8940D077-DF0B-357F-2F1B-7F16133236C3}"/>
              </a:ext>
            </a:extLst>
          </p:cNvPr>
          <p:cNvSpPr txBox="1"/>
          <p:nvPr/>
        </p:nvSpPr>
        <p:spPr>
          <a:xfrm>
            <a:off x="0" y="4323080"/>
            <a:ext cx="4010992" cy="523220"/>
          </a:xfrm>
          <a:prstGeom prst="rect">
            <a:avLst/>
          </a:prstGeom>
          <a:noFill/>
        </p:spPr>
        <p:txBody>
          <a:bodyPr wrap="square" rtlCol="0">
            <a:spAutoFit/>
          </a:bodyPr>
          <a:lstStyle/>
          <a:p>
            <a:r>
              <a:rPr lang="en-US" sz="2800" dirty="0"/>
              <a:t>CANDIDATES’ FORUM</a:t>
            </a:r>
          </a:p>
        </p:txBody>
      </p:sp>
    </p:spTree>
    <p:extLst>
      <p:ext uri="{BB962C8B-B14F-4D97-AF65-F5344CB8AC3E}">
        <p14:creationId xmlns:p14="http://schemas.microsoft.com/office/powerpoint/2010/main" val="330055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at a podium&#10;&#10;Description automatically generated with medium confidence">
            <a:extLst>
              <a:ext uri="{FF2B5EF4-FFF2-40B4-BE49-F238E27FC236}">
                <a16:creationId xmlns:a16="http://schemas.microsoft.com/office/drawing/2014/main" id="{898F3CD3-F7FC-600E-3BD0-A847AC6552C0}"/>
              </a:ext>
            </a:extLst>
          </p:cNvPr>
          <p:cNvPicPr>
            <a:picLocks noChangeAspect="1"/>
          </p:cNvPicPr>
          <p:nvPr/>
        </p:nvPicPr>
        <p:blipFill rotWithShape="1">
          <a:blip r:embed="rId2">
            <a:extLst>
              <a:ext uri="{28A0092B-C50C-407E-A947-70E740481C1C}">
                <a14:useLocalDpi xmlns:a14="http://schemas.microsoft.com/office/drawing/2010/main" val="0"/>
              </a:ext>
            </a:extLst>
          </a:blip>
          <a:srcRect l="20615" r="1740"/>
          <a:stretch/>
        </p:blipFill>
        <p:spPr>
          <a:xfrm>
            <a:off x="-1" y="10"/>
            <a:ext cx="7370057" cy="685799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B8BBC60-7CF2-8683-8ACF-9AB158955BF7}"/>
              </a:ext>
            </a:extLst>
          </p:cNvPr>
          <p:cNvPicPr>
            <a:picLocks noChangeAspect="1"/>
          </p:cNvPicPr>
          <p:nvPr/>
        </p:nvPicPr>
        <p:blipFill rotWithShape="1">
          <a:blip r:embed="rId3">
            <a:extLst>
              <a:ext uri="{28A0092B-C50C-407E-A947-70E740481C1C}">
                <a14:useLocalDpi xmlns:a14="http://schemas.microsoft.com/office/drawing/2010/main" val="0"/>
              </a:ext>
            </a:extLst>
          </a:blip>
          <a:srcRect l="6761" r="2" b="2"/>
          <a:stretch/>
        </p:blipFill>
        <p:spPr>
          <a:xfrm>
            <a:off x="7534656" y="1"/>
            <a:ext cx="4657344" cy="3346704"/>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23400ED3-1414-7837-4E89-58008146933A}"/>
              </a:ext>
            </a:extLst>
          </p:cNvPr>
          <p:cNvPicPr>
            <a:picLocks noChangeAspect="1"/>
          </p:cNvPicPr>
          <p:nvPr/>
        </p:nvPicPr>
        <p:blipFill rotWithShape="1">
          <a:blip r:embed="rId4">
            <a:extLst>
              <a:ext uri="{28A0092B-C50C-407E-A947-70E740481C1C}">
                <a14:useLocalDpi xmlns:a14="http://schemas.microsoft.com/office/drawing/2010/main" val="0"/>
              </a:ext>
            </a:extLst>
          </a:blip>
          <a:srcRect t="11425" r="-3" b="16714"/>
          <a:stretch/>
        </p:blipFill>
        <p:spPr>
          <a:xfrm>
            <a:off x="7534654" y="3511296"/>
            <a:ext cx="4657346" cy="3346704"/>
          </a:xfrm>
          <a:prstGeom prst="rect">
            <a:avLst/>
          </a:prstGeom>
        </p:spPr>
      </p:pic>
    </p:spTree>
    <p:extLst>
      <p:ext uri="{BB962C8B-B14F-4D97-AF65-F5344CB8AC3E}">
        <p14:creationId xmlns:p14="http://schemas.microsoft.com/office/powerpoint/2010/main" val="396733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group of people holding a red ribbon&#10;&#10;Description automatically generated with low confidence">
            <a:extLst>
              <a:ext uri="{FF2B5EF4-FFF2-40B4-BE49-F238E27FC236}">
                <a16:creationId xmlns:a16="http://schemas.microsoft.com/office/drawing/2014/main" id="{4374FB63-956C-60FC-A12A-C7512430D6EC}"/>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1698" b="1693"/>
          <a:stretch/>
        </p:blipFill>
        <p:spPr>
          <a:xfrm>
            <a:off x="-371474" y="-8467"/>
            <a:ext cx="12191999" cy="6857990"/>
          </a:xfrm>
          <a:prstGeom prst="rect">
            <a:avLst/>
          </a:prstGeom>
        </p:spPr>
      </p:pic>
      <p:sp>
        <p:nvSpPr>
          <p:cNvPr id="24" name="Isosceles Triangle 20">
            <a:extLst>
              <a:ext uri="{FF2B5EF4-FFF2-40B4-BE49-F238E27FC236}">
                <a16:creationId xmlns:a16="http://schemas.microsoft.com/office/drawing/2014/main" id="{3167F201-EA3A-41F3-8305-5985A44A9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Parallelogram 22">
            <a:extLst>
              <a:ext uri="{FF2B5EF4-FFF2-40B4-BE49-F238E27FC236}">
                <a16:creationId xmlns:a16="http://schemas.microsoft.com/office/drawing/2014/main" id="{FFD44D11-B1C5-420A-9591-370DC8BAA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FF46BC6-C78D-47E7-87CF-A1DD38B02B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E3C958F-F320-49F4-9AB7-FD2F51A771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1C4DC544-6AEA-484E-A978-32384E2F9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A1F1470C-B594-449D-A8CD-EB7BC156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B809F8B1-FE88-427F-98C6-1B8CFED8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3BD863C-FF83-781C-0BC8-2234762D266D}"/>
              </a:ext>
            </a:extLst>
          </p:cNvPr>
          <p:cNvSpPr>
            <a:spLocks noGrp="1"/>
          </p:cNvSpPr>
          <p:nvPr>
            <p:ph type="title"/>
          </p:nvPr>
        </p:nvSpPr>
        <p:spPr>
          <a:xfrm>
            <a:off x="4704200" y="1678665"/>
            <a:ext cx="4530943" cy="4912635"/>
          </a:xfrm>
        </p:spPr>
        <p:txBody>
          <a:bodyPr vert="horz" lIns="91440" tIns="45720" rIns="91440" bIns="45720" rtlCol="0" anchor="b">
            <a:normAutofit/>
          </a:bodyPr>
          <a:lstStyle/>
          <a:p>
            <a:pPr algn="r"/>
            <a:r>
              <a:rPr lang="en-US" sz="5400" dirty="0"/>
              <a:t>RIBBON CUTTINGS</a:t>
            </a:r>
          </a:p>
        </p:txBody>
      </p:sp>
      <p:sp>
        <p:nvSpPr>
          <p:cNvPr id="35" name="Rectangle 27">
            <a:extLst>
              <a:ext uri="{FF2B5EF4-FFF2-40B4-BE49-F238E27FC236}">
                <a16:creationId xmlns:a16="http://schemas.microsoft.com/office/drawing/2014/main" id="{2050D290-680D-48D7-9488-498F59E54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E8C81616-E276-41D8-92C5-1C891FE99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86BBDB21-2BF1-4C2F-A790-19FBC789C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E78FF87C-9F4A-4F75-998D-3ECB6543B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829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B01EB-4A43-03F8-2E2C-D6D6BEBA7064}"/>
              </a:ext>
            </a:extLst>
          </p:cNvPr>
          <p:cNvSpPr>
            <a:spLocks noGrp="1"/>
          </p:cNvSpPr>
          <p:nvPr>
            <p:ph type="title"/>
          </p:nvPr>
        </p:nvSpPr>
        <p:spPr/>
        <p:txBody>
          <a:bodyPr>
            <a:normAutofit fontScale="90000"/>
          </a:bodyPr>
          <a:lstStyle/>
          <a:p>
            <a:pPr algn="ctr"/>
            <a:r>
              <a:rPr lang="en-US" dirty="0">
                <a:solidFill>
                  <a:schemeClr val="tx1"/>
                </a:solidFill>
              </a:rPr>
              <a:t>RIBBON CUTTINGS</a:t>
            </a:r>
            <a:br>
              <a:rPr lang="en-US" dirty="0"/>
            </a:br>
            <a:r>
              <a:rPr lang="en-US" dirty="0"/>
              <a:t>Shuck It – 11/3</a:t>
            </a:r>
            <a:br>
              <a:rPr lang="en-US" dirty="0"/>
            </a:br>
            <a:r>
              <a:rPr lang="en-US" dirty="0"/>
              <a:t>JP’s – 2/9</a:t>
            </a:r>
            <a:br>
              <a:rPr lang="en-US" dirty="0"/>
            </a:br>
            <a:r>
              <a:rPr lang="en-US" dirty="0"/>
              <a:t>Alhambra Deli &amp; Donut – 2/23</a:t>
            </a:r>
            <a:br>
              <a:rPr lang="en-US" dirty="0"/>
            </a:br>
            <a:r>
              <a:rPr lang="en-US" dirty="0"/>
              <a:t>William Welch Wines – 4/13</a:t>
            </a:r>
            <a:br>
              <a:rPr lang="en-US" dirty="0"/>
            </a:br>
            <a:r>
              <a:rPr lang="en-US" dirty="0"/>
              <a:t>Burn Fitness – 4/26</a:t>
            </a:r>
            <a:br>
              <a:rPr lang="en-US" dirty="0"/>
            </a:br>
            <a:r>
              <a:rPr lang="en-US" dirty="0"/>
              <a:t>Julian Restaurant – 5/10</a:t>
            </a:r>
            <a:br>
              <a:rPr lang="en-US" dirty="0"/>
            </a:br>
            <a:r>
              <a:rPr lang="en-US" dirty="0"/>
              <a:t>Traverso Tree Service – 5/18</a:t>
            </a:r>
            <a:br>
              <a:rPr lang="en-US" dirty="0"/>
            </a:br>
            <a:r>
              <a:rPr lang="en-US" dirty="0"/>
              <a:t>The Martinez Sturgeons – 5/26</a:t>
            </a:r>
            <a:br>
              <a:rPr lang="en-US" dirty="0"/>
            </a:br>
            <a:r>
              <a:rPr lang="en-US" dirty="0"/>
              <a:t>Inside Out Day Spa – 7/13</a:t>
            </a:r>
            <a:br>
              <a:rPr lang="en-US" dirty="0"/>
            </a:br>
            <a:r>
              <a:rPr lang="en-US" dirty="0"/>
              <a:t>Florence Restaurant – 11/9</a:t>
            </a:r>
            <a:br>
              <a:rPr lang="en-US" dirty="0"/>
            </a:br>
            <a:endParaRPr lang="en-US" dirty="0"/>
          </a:p>
        </p:txBody>
      </p:sp>
    </p:spTree>
    <p:extLst>
      <p:ext uri="{BB962C8B-B14F-4D97-AF65-F5344CB8AC3E}">
        <p14:creationId xmlns:p14="http://schemas.microsoft.com/office/powerpoint/2010/main" val="2879568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7D37D7C-724A-C08E-BDC8-ABE2DB5F8855}"/>
              </a:ext>
            </a:extLst>
          </p:cNvPr>
          <p:cNvSpPr>
            <a:spLocks noGrp="1"/>
          </p:cNvSpPr>
          <p:nvPr>
            <p:ph type="title"/>
          </p:nvPr>
        </p:nvSpPr>
        <p:spPr>
          <a:xfrm>
            <a:off x="294198" y="4452730"/>
            <a:ext cx="11239041" cy="1661823"/>
          </a:xfrm>
        </p:spPr>
        <p:txBody>
          <a:bodyPr vert="horz" lIns="91440" tIns="45720" rIns="91440" bIns="45720" rtlCol="0" anchor="b">
            <a:normAutofit fontScale="90000"/>
          </a:bodyPr>
          <a:lstStyle/>
          <a:p>
            <a:r>
              <a:rPr lang="en-US" sz="5400" dirty="0"/>
              <a:t>     BUSINESS AFTER HOURS NETWORKING MIXERS</a:t>
            </a:r>
          </a:p>
        </p:txBody>
      </p:sp>
      <p:sp>
        <p:nvSpPr>
          <p:cNvPr id="44" name="Rectangle 37">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1E4AC103-C530-112A-3BE6-047AF06B5B39}"/>
              </a:ext>
            </a:extLst>
          </p:cNvPr>
          <p:cNvPicPr>
            <a:picLocks noChangeAspect="1"/>
          </p:cNvPicPr>
          <p:nvPr/>
        </p:nvPicPr>
        <p:blipFill rotWithShape="1">
          <a:blip r:embed="rId2">
            <a:extLst>
              <a:ext uri="{28A0092B-C50C-407E-A947-70E740481C1C}">
                <a14:useLocalDpi xmlns:a14="http://schemas.microsoft.com/office/drawing/2010/main" val="0"/>
              </a:ext>
            </a:extLst>
          </a:blip>
          <a:srcRect r="2" b="15992"/>
          <a:stretch/>
        </p:blipFill>
        <p:spPr>
          <a:xfrm>
            <a:off x="20" y="3"/>
            <a:ext cx="6050260" cy="4091667"/>
          </a:xfrm>
          <a:prstGeom prst="rect">
            <a:avLst/>
          </a:prstGeom>
        </p:spPr>
      </p:pic>
      <p:pic>
        <p:nvPicPr>
          <p:cNvPr id="6" name="Picture 5" descr="Diagram&#10;&#10;Description automatically generated">
            <a:extLst>
              <a:ext uri="{FF2B5EF4-FFF2-40B4-BE49-F238E27FC236}">
                <a16:creationId xmlns:a16="http://schemas.microsoft.com/office/drawing/2014/main" id="{0F5E8A5A-7ABA-E77F-DBFE-A1A2798283F3}"/>
              </a:ext>
            </a:extLst>
          </p:cNvPr>
          <p:cNvPicPr>
            <a:picLocks noChangeAspect="1"/>
          </p:cNvPicPr>
          <p:nvPr/>
        </p:nvPicPr>
        <p:blipFill rotWithShape="1">
          <a:blip r:embed="rId3">
            <a:extLst>
              <a:ext uri="{28A0092B-C50C-407E-A947-70E740481C1C}">
                <a14:useLocalDpi xmlns:a14="http://schemas.microsoft.com/office/drawing/2010/main" val="0"/>
              </a:ext>
            </a:extLst>
          </a:blip>
          <a:srcRect t="7692" r="2" b="11547"/>
          <a:stretch/>
        </p:blipFill>
        <p:spPr>
          <a:xfrm>
            <a:off x="6141719" y="-683"/>
            <a:ext cx="6050280" cy="4092348"/>
          </a:xfrm>
          <a:prstGeom prst="rect">
            <a:avLst/>
          </a:prstGeom>
        </p:spPr>
      </p:pic>
    </p:spTree>
    <p:extLst>
      <p:ext uri="{BB962C8B-B14F-4D97-AF65-F5344CB8AC3E}">
        <p14:creationId xmlns:p14="http://schemas.microsoft.com/office/powerpoint/2010/main" val="18936371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329A-0726-BE82-CA1E-68F23A71FF68}"/>
              </a:ext>
            </a:extLst>
          </p:cNvPr>
          <p:cNvSpPr>
            <a:spLocks noGrp="1"/>
          </p:cNvSpPr>
          <p:nvPr>
            <p:ph type="title"/>
          </p:nvPr>
        </p:nvSpPr>
        <p:spPr/>
        <p:txBody>
          <a:bodyPr>
            <a:normAutofit fontScale="90000"/>
          </a:bodyPr>
          <a:lstStyle/>
          <a:p>
            <a:pPr algn="ctr"/>
            <a:r>
              <a:rPr lang="en-US" sz="4400" dirty="0"/>
              <a:t>NETWORKING MIXERS</a:t>
            </a:r>
            <a:br>
              <a:rPr lang="en-US" dirty="0">
                <a:solidFill>
                  <a:schemeClr val="tx1"/>
                </a:solidFill>
              </a:rPr>
            </a:br>
            <a:br>
              <a:rPr lang="en-US" dirty="0">
                <a:solidFill>
                  <a:schemeClr val="tx1"/>
                </a:solidFill>
              </a:rPr>
            </a:br>
            <a:br>
              <a:rPr lang="en-US" dirty="0">
                <a:solidFill>
                  <a:schemeClr val="tx1"/>
                </a:solidFill>
              </a:rPr>
            </a:br>
            <a:r>
              <a:rPr lang="en-US" dirty="0">
                <a:solidFill>
                  <a:schemeClr val="tx1"/>
                </a:solidFill>
              </a:rPr>
              <a:t>Market &amp; Main – 12/1</a:t>
            </a:r>
            <a:br>
              <a:rPr lang="en-US" dirty="0">
                <a:solidFill>
                  <a:schemeClr val="tx1"/>
                </a:solidFill>
              </a:rPr>
            </a:br>
            <a:r>
              <a:rPr lang="en-US" dirty="0">
                <a:solidFill>
                  <a:schemeClr val="tx1"/>
                </a:solidFill>
              </a:rPr>
              <a:t>Good to the Bone – 3/2</a:t>
            </a:r>
            <a:br>
              <a:rPr lang="en-US" dirty="0">
                <a:solidFill>
                  <a:schemeClr val="tx1"/>
                </a:solidFill>
              </a:rPr>
            </a:br>
            <a:r>
              <a:rPr lang="en-US" dirty="0">
                <a:solidFill>
                  <a:schemeClr val="tx1"/>
                </a:solidFill>
              </a:rPr>
              <a:t>Breaking Ground Real Estate – 4/23</a:t>
            </a:r>
            <a:br>
              <a:rPr lang="en-US" dirty="0">
                <a:solidFill>
                  <a:schemeClr val="tx1"/>
                </a:solidFill>
              </a:rPr>
            </a:br>
            <a:r>
              <a:rPr lang="en-US" dirty="0">
                <a:solidFill>
                  <a:schemeClr val="tx1"/>
                </a:solidFill>
              </a:rPr>
              <a:t>Martinez Yacht Club – 5/4</a:t>
            </a:r>
            <a:br>
              <a:rPr lang="en-US" dirty="0">
                <a:solidFill>
                  <a:schemeClr val="tx1"/>
                </a:solidFill>
              </a:rPr>
            </a:br>
            <a:r>
              <a:rPr lang="en-US" dirty="0">
                <a:solidFill>
                  <a:schemeClr val="tx1"/>
                </a:solidFill>
              </a:rPr>
              <a:t>Carlton Senior Living – 6/1</a:t>
            </a:r>
            <a:br>
              <a:rPr lang="en-US" dirty="0">
                <a:solidFill>
                  <a:schemeClr val="tx1"/>
                </a:solidFill>
              </a:rPr>
            </a:br>
            <a:r>
              <a:rPr lang="en-US" dirty="0">
                <a:solidFill>
                  <a:schemeClr val="tx1"/>
                </a:solidFill>
              </a:rPr>
              <a:t>Allied Mortgage Group – 10/26</a:t>
            </a:r>
            <a:br>
              <a:rPr lang="en-US" dirty="0">
                <a:solidFill>
                  <a:schemeClr val="tx1"/>
                </a:solidFill>
              </a:rPr>
            </a:br>
            <a:br>
              <a:rPr lang="en-US" dirty="0"/>
            </a:br>
            <a:endParaRPr lang="en-US" dirty="0"/>
          </a:p>
        </p:txBody>
      </p:sp>
    </p:spTree>
    <p:extLst>
      <p:ext uri="{BB962C8B-B14F-4D97-AF65-F5344CB8AC3E}">
        <p14:creationId xmlns:p14="http://schemas.microsoft.com/office/powerpoint/2010/main" val="59112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F4740-1908-D435-2C70-91041ABA49B7}"/>
              </a:ext>
            </a:extLst>
          </p:cNvPr>
          <p:cNvSpPr>
            <a:spLocks noGrp="1"/>
          </p:cNvSpPr>
          <p:nvPr>
            <p:ph type="title"/>
          </p:nvPr>
        </p:nvSpPr>
        <p:spPr>
          <a:xfrm>
            <a:off x="5536734" y="609600"/>
            <a:ext cx="3737268" cy="3771900"/>
          </a:xfrm>
        </p:spPr>
        <p:txBody>
          <a:bodyPr>
            <a:normAutofit/>
          </a:bodyPr>
          <a:lstStyle/>
          <a:p>
            <a:br>
              <a:rPr lang="en-US" dirty="0"/>
            </a:br>
            <a:br>
              <a:rPr lang="en-US" dirty="0"/>
            </a:br>
            <a:br>
              <a:rPr lang="en-US" dirty="0"/>
            </a:br>
            <a:r>
              <a:rPr lang="en-US" dirty="0"/>
              <a:t>Lisa Bonnington, President &amp; CEO</a:t>
            </a:r>
            <a:br>
              <a:rPr lang="en-US" dirty="0"/>
            </a:br>
            <a:r>
              <a:rPr lang="en-US" dirty="0"/>
              <a:t>    July 2022</a:t>
            </a:r>
          </a:p>
        </p:txBody>
      </p:sp>
      <p:pic>
        <p:nvPicPr>
          <p:cNvPr id="5" name="Content Placeholder 4" descr="A person smiling for the camera&#10;&#10;Description automatically generated with medium confidence">
            <a:extLst>
              <a:ext uri="{FF2B5EF4-FFF2-40B4-BE49-F238E27FC236}">
                <a16:creationId xmlns:a16="http://schemas.microsoft.com/office/drawing/2014/main" id="{333DE2CB-1720-95F6-26EB-BD07897D70AD}"/>
              </a:ext>
            </a:extLst>
          </p:cNvPr>
          <p:cNvPicPr>
            <a:picLocks noChangeAspect="1"/>
          </p:cNvPicPr>
          <p:nvPr/>
        </p:nvPicPr>
        <p:blipFill rotWithShape="1">
          <a:blip r:embed="rId2">
            <a:extLst>
              <a:ext uri="{28A0092B-C50C-407E-A947-70E740481C1C}">
                <a14:useLocalDpi xmlns:a14="http://schemas.microsoft.com/office/drawing/2010/main" val="0"/>
              </a:ext>
            </a:extLst>
          </a:blip>
          <a:srcRect l="10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219906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4BC7-3CE7-8085-AF3C-32F342DB8247}"/>
              </a:ext>
            </a:extLst>
          </p:cNvPr>
          <p:cNvSpPr>
            <a:spLocks noGrp="1"/>
          </p:cNvSpPr>
          <p:nvPr>
            <p:ph type="title"/>
          </p:nvPr>
        </p:nvSpPr>
        <p:spPr/>
        <p:txBody>
          <a:bodyPr/>
          <a:lstStyle/>
          <a:p>
            <a:r>
              <a:rPr lang="en-US" dirty="0"/>
              <a:t>MIXPO</a:t>
            </a:r>
          </a:p>
        </p:txBody>
      </p:sp>
      <p:pic>
        <p:nvPicPr>
          <p:cNvPr id="4" name="Picture 3" descr="A picture containing text, store, shop">
            <a:extLst>
              <a:ext uri="{FF2B5EF4-FFF2-40B4-BE49-F238E27FC236}">
                <a16:creationId xmlns:a16="http://schemas.microsoft.com/office/drawing/2014/main" id="{4BCF4753-BB88-7660-A689-3B97461FC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16" y="1406753"/>
            <a:ext cx="8594640" cy="4841647"/>
          </a:xfrm>
          <a:prstGeom prst="rect">
            <a:avLst/>
          </a:prstGeom>
        </p:spPr>
      </p:pic>
    </p:spTree>
    <p:extLst>
      <p:ext uri="{BB962C8B-B14F-4D97-AF65-F5344CB8AC3E}">
        <p14:creationId xmlns:p14="http://schemas.microsoft.com/office/powerpoint/2010/main" val="197589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extLst>
              <a:ext uri="{FF2B5EF4-FFF2-40B4-BE49-F238E27FC236}">
                <a16:creationId xmlns:a16="http://schemas.microsoft.com/office/drawing/2014/main" id="{45F90446-56BC-5DA2-C371-FE1DED32A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415" y="0"/>
            <a:ext cx="6858000" cy="6858000"/>
          </a:xfrm>
          <a:prstGeom prst="rect">
            <a:avLst/>
          </a:prstGeom>
        </p:spPr>
      </p:pic>
    </p:spTree>
    <p:extLst>
      <p:ext uri="{BB962C8B-B14F-4D97-AF65-F5344CB8AC3E}">
        <p14:creationId xmlns:p14="http://schemas.microsoft.com/office/powerpoint/2010/main" val="1777771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6FE7-30E2-20BE-335B-1D5329DE2EB2}"/>
              </a:ext>
            </a:extLst>
          </p:cNvPr>
          <p:cNvSpPr>
            <a:spLocks noGrp="1"/>
          </p:cNvSpPr>
          <p:nvPr>
            <p:ph type="title"/>
          </p:nvPr>
        </p:nvSpPr>
        <p:spPr>
          <a:xfrm>
            <a:off x="150829" y="377071"/>
            <a:ext cx="9818498" cy="1200903"/>
          </a:xfrm>
        </p:spPr>
        <p:txBody>
          <a:bodyPr>
            <a:normAutofit fontScale="90000"/>
          </a:bodyPr>
          <a:lstStyle/>
          <a:p>
            <a:r>
              <a:rPr lang="en-US" dirty="0">
                <a:solidFill>
                  <a:schemeClr val="tx1"/>
                </a:solidFill>
              </a:rPr>
              <a:t>CITIZEN OF THE YEAR &amp; BUSINESS OF THE YEAR</a:t>
            </a:r>
            <a:br>
              <a:rPr lang="en-US" dirty="0">
                <a:solidFill>
                  <a:schemeClr val="tx1"/>
                </a:solidFill>
              </a:rPr>
            </a:br>
            <a:br>
              <a:rPr lang="en-US" dirty="0">
                <a:solidFill>
                  <a:schemeClr val="tx1"/>
                </a:solidFill>
              </a:rPr>
            </a:br>
            <a:r>
              <a:rPr lang="en-US" sz="3100" dirty="0"/>
              <a:t>Each year the chamber teams up with our community service clubs to honor extraordinary people in our community.  These individuals are recognized for their remarkable volunteerism, efforts, achievements and contributions to the community.</a:t>
            </a:r>
            <a:br>
              <a:rPr lang="en-US" sz="3100" dirty="0"/>
            </a:br>
            <a:r>
              <a:rPr lang="en-US" sz="3100" dirty="0"/>
              <a:t>	</a:t>
            </a:r>
            <a:br>
              <a:rPr lang="en-US" sz="3100" dirty="0"/>
            </a:br>
            <a:r>
              <a:rPr lang="en-US" sz="3100" dirty="0"/>
              <a:t>AWARDS GALA</a:t>
            </a:r>
            <a:br>
              <a:rPr lang="en-US" sz="3100" dirty="0"/>
            </a:br>
            <a:r>
              <a:rPr lang="en-US" sz="3100" dirty="0"/>
              <a:t>		</a:t>
            </a:r>
            <a:r>
              <a:rPr lang="en-US" sz="2700" dirty="0">
                <a:solidFill>
                  <a:schemeClr val="tx1"/>
                </a:solidFill>
              </a:rPr>
              <a:t>Lifetime Achievement Year</a:t>
            </a:r>
            <a:br>
              <a:rPr lang="en-US" sz="2700" dirty="0">
                <a:solidFill>
                  <a:schemeClr val="tx1"/>
                </a:solidFill>
              </a:rPr>
            </a:br>
            <a:r>
              <a:rPr lang="en-US" sz="2700" dirty="0">
                <a:solidFill>
                  <a:schemeClr val="tx1"/>
                </a:solidFill>
              </a:rPr>
              <a:t>		Woman &amp; Man of the Year</a:t>
            </a:r>
            <a:br>
              <a:rPr lang="en-US" sz="2700" dirty="0">
                <a:solidFill>
                  <a:schemeClr val="tx1"/>
                </a:solidFill>
              </a:rPr>
            </a:br>
            <a:r>
              <a:rPr lang="en-US" sz="2700" dirty="0">
                <a:solidFill>
                  <a:schemeClr val="tx1"/>
                </a:solidFill>
              </a:rPr>
              <a:t>		Young Woman &amp; Man of the Year</a:t>
            </a:r>
            <a:br>
              <a:rPr lang="en-US" sz="2700" dirty="0">
                <a:solidFill>
                  <a:schemeClr val="tx1"/>
                </a:solidFill>
              </a:rPr>
            </a:br>
            <a:r>
              <a:rPr lang="en-US" sz="2700" dirty="0">
                <a:solidFill>
                  <a:schemeClr val="tx1"/>
                </a:solidFill>
              </a:rPr>
              <a:t>		Service without Borders</a:t>
            </a:r>
            <a:br>
              <a:rPr lang="en-US" sz="2700" dirty="0">
                <a:solidFill>
                  <a:schemeClr val="tx1"/>
                </a:solidFill>
              </a:rPr>
            </a:br>
            <a:r>
              <a:rPr lang="en-US" sz="2700" dirty="0">
                <a:solidFill>
                  <a:schemeClr val="tx1"/>
                </a:solidFill>
              </a:rPr>
              <a:t>		Educator/Teacher of the Year</a:t>
            </a:r>
            <a:br>
              <a:rPr lang="en-US" sz="2700" dirty="0">
                <a:solidFill>
                  <a:schemeClr val="tx1"/>
                </a:solidFill>
              </a:rPr>
            </a:br>
            <a:br>
              <a:rPr lang="en-US" sz="3100" dirty="0"/>
            </a:br>
            <a:br>
              <a:rPr lang="en-US" sz="3100" dirty="0"/>
            </a:br>
            <a:br>
              <a:rPr lang="en-US" dirty="0"/>
            </a:br>
            <a:br>
              <a:rPr lang="en-US" dirty="0"/>
            </a:br>
            <a:endParaRPr lang="en-US" dirty="0"/>
          </a:p>
        </p:txBody>
      </p:sp>
      <p:pic>
        <p:nvPicPr>
          <p:cNvPr id="4" name="Picture 3" descr="Graphical user interface&#10;&#10;Description automatically generated">
            <a:extLst>
              <a:ext uri="{FF2B5EF4-FFF2-40B4-BE49-F238E27FC236}">
                <a16:creationId xmlns:a16="http://schemas.microsoft.com/office/drawing/2014/main" id="{27B27D3C-3EA6-E019-A38F-881B3EBF9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438" y="142875"/>
            <a:ext cx="2747387" cy="576904"/>
          </a:xfrm>
          <a:prstGeom prst="rect">
            <a:avLst/>
          </a:prstGeom>
        </p:spPr>
      </p:pic>
      <p:pic>
        <p:nvPicPr>
          <p:cNvPr id="5" name="Picture 4" descr="A picture containing text, book&#10;&#10;Description automatically generated">
            <a:extLst>
              <a:ext uri="{FF2B5EF4-FFF2-40B4-BE49-F238E27FC236}">
                <a16:creationId xmlns:a16="http://schemas.microsoft.com/office/drawing/2014/main" id="{63E7BAA9-0313-2823-B5B9-F777AC1D6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522" y="3944613"/>
            <a:ext cx="3295437" cy="276255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E96325E-B832-1675-1EC8-807DDD60C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035" y="792586"/>
            <a:ext cx="1693571" cy="108429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4F9D7BD2-53C8-77CA-AF40-BEFB82B8D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8429" y="2043818"/>
            <a:ext cx="1672963" cy="758611"/>
          </a:xfrm>
          <a:prstGeom prst="rect">
            <a:avLst/>
          </a:prstGeom>
        </p:spPr>
      </p:pic>
      <p:pic>
        <p:nvPicPr>
          <p:cNvPr id="10" name="Picture 9" descr="Logo&#10;&#10;Description automatically generated">
            <a:extLst>
              <a:ext uri="{FF2B5EF4-FFF2-40B4-BE49-F238E27FC236}">
                <a16:creationId xmlns:a16="http://schemas.microsoft.com/office/drawing/2014/main" id="{86C59A45-9FFB-5BDE-9B86-53ED46C73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8428" y="3077353"/>
            <a:ext cx="1672964" cy="847070"/>
          </a:xfrm>
          <a:prstGeom prst="rect">
            <a:avLst/>
          </a:prstGeom>
        </p:spPr>
      </p:pic>
      <p:pic>
        <p:nvPicPr>
          <p:cNvPr id="12" name="Picture 11" descr="Logo&#10;&#10;Description automatically generated">
            <a:extLst>
              <a:ext uri="{FF2B5EF4-FFF2-40B4-BE49-F238E27FC236}">
                <a16:creationId xmlns:a16="http://schemas.microsoft.com/office/drawing/2014/main" id="{601A7AD8-AECE-8F34-9018-27DA7DCA9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2107" y="4079488"/>
            <a:ext cx="1419285" cy="1327521"/>
          </a:xfrm>
          <a:prstGeom prst="rect">
            <a:avLst/>
          </a:prstGeom>
        </p:spPr>
      </p:pic>
      <p:pic>
        <p:nvPicPr>
          <p:cNvPr id="14" name="Picture 13" descr="Icon&#10;&#10;Description automatically generated with low confidence">
            <a:extLst>
              <a:ext uri="{FF2B5EF4-FFF2-40B4-BE49-F238E27FC236}">
                <a16:creationId xmlns:a16="http://schemas.microsoft.com/office/drawing/2014/main" id="{EDE99FD0-1288-1A17-1B6E-3EB17633A9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2289" y="5634202"/>
            <a:ext cx="1539710" cy="1223797"/>
          </a:xfrm>
          <a:prstGeom prst="rect">
            <a:avLst/>
          </a:prstGeom>
        </p:spPr>
      </p:pic>
    </p:spTree>
    <p:extLst>
      <p:ext uri="{BB962C8B-B14F-4D97-AF65-F5344CB8AC3E}">
        <p14:creationId xmlns:p14="http://schemas.microsoft.com/office/powerpoint/2010/main" val="36698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9F91-2490-3039-30B2-FA2864687B91}"/>
              </a:ext>
            </a:extLst>
          </p:cNvPr>
          <p:cNvSpPr>
            <a:spLocks noGrp="1"/>
          </p:cNvSpPr>
          <p:nvPr>
            <p:ph type="title"/>
          </p:nvPr>
        </p:nvSpPr>
        <p:spPr/>
        <p:txBody>
          <a:bodyPr/>
          <a:lstStyle/>
          <a:p>
            <a:r>
              <a:rPr lang="en-US" dirty="0"/>
              <a:t> Endorsed Events &amp; Other Events</a:t>
            </a:r>
          </a:p>
        </p:txBody>
      </p:sp>
      <p:sp>
        <p:nvSpPr>
          <p:cNvPr id="3" name="Content Placeholder 2">
            <a:extLst>
              <a:ext uri="{FF2B5EF4-FFF2-40B4-BE49-F238E27FC236}">
                <a16:creationId xmlns:a16="http://schemas.microsoft.com/office/drawing/2014/main" id="{F2CEB722-4789-4D9A-36A9-AF1EA91C42E8}"/>
              </a:ext>
            </a:extLst>
          </p:cNvPr>
          <p:cNvSpPr>
            <a:spLocks noGrp="1"/>
          </p:cNvSpPr>
          <p:nvPr>
            <p:ph idx="1"/>
          </p:nvPr>
        </p:nvSpPr>
        <p:spPr/>
        <p:txBody>
          <a:bodyPr/>
          <a:lstStyle/>
          <a:p>
            <a:r>
              <a:rPr lang="en-US" sz="2800" dirty="0"/>
              <a:t>EAST BAY LEADERSHIP COUNCIL – 5/24</a:t>
            </a:r>
          </a:p>
          <a:p>
            <a:r>
              <a:rPr lang="en-US" sz="2800" dirty="0"/>
              <a:t>BOCCE BUSINESS INVITATIONAL – 7/22</a:t>
            </a:r>
          </a:p>
          <a:p>
            <a:r>
              <a:rPr lang="en-US" sz="2800" dirty="0"/>
              <a:t>NATIONAL NIGHT OUT – 8/1</a:t>
            </a:r>
          </a:p>
          <a:p>
            <a:r>
              <a:rPr lang="en-US" sz="2800" dirty="0"/>
              <a:t>CENTER WIDE CELEBRATION Virginia Hills Shopping Center – 10/12</a:t>
            </a:r>
          </a:p>
          <a:p>
            <a:endParaRPr lang="en-US" dirty="0"/>
          </a:p>
        </p:txBody>
      </p:sp>
    </p:spTree>
    <p:extLst>
      <p:ext uri="{BB962C8B-B14F-4D97-AF65-F5344CB8AC3E}">
        <p14:creationId xmlns:p14="http://schemas.microsoft.com/office/powerpoint/2010/main" val="442827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8E49-A777-8D03-EA41-5836DFA981A3}"/>
              </a:ext>
            </a:extLst>
          </p:cNvPr>
          <p:cNvSpPr>
            <a:spLocks noGrp="1"/>
          </p:cNvSpPr>
          <p:nvPr>
            <p:ph type="title"/>
          </p:nvPr>
        </p:nvSpPr>
        <p:spPr/>
        <p:txBody>
          <a:bodyPr/>
          <a:lstStyle/>
          <a:p>
            <a:r>
              <a:rPr lang="en-US" dirty="0"/>
              <a:t>COMMITTEES</a:t>
            </a:r>
          </a:p>
        </p:txBody>
      </p:sp>
      <p:sp>
        <p:nvSpPr>
          <p:cNvPr id="3" name="Content Placeholder 2">
            <a:extLst>
              <a:ext uri="{FF2B5EF4-FFF2-40B4-BE49-F238E27FC236}">
                <a16:creationId xmlns:a16="http://schemas.microsoft.com/office/drawing/2014/main" id="{AD46CCBC-66B0-380F-686E-32CA5A6387AA}"/>
              </a:ext>
            </a:extLst>
          </p:cNvPr>
          <p:cNvSpPr>
            <a:spLocks noGrp="1"/>
          </p:cNvSpPr>
          <p:nvPr>
            <p:ph idx="1"/>
          </p:nvPr>
        </p:nvSpPr>
        <p:spPr/>
        <p:txBody>
          <a:bodyPr/>
          <a:lstStyle/>
          <a:p>
            <a:r>
              <a:rPr lang="en-US" sz="2800" dirty="0"/>
              <a:t>Ambassadors</a:t>
            </a:r>
          </a:p>
          <a:p>
            <a:r>
              <a:rPr lang="en-US" sz="2800" dirty="0"/>
              <a:t>Events</a:t>
            </a:r>
          </a:p>
          <a:p>
            <a:r>
              <a:rPr lang="en-US" sz="2800" dirty="0"/>
              <a:t>Networking Referral Group</a:t>
            </a:r>
          </a:p>
          <a:p>
            <a:r>
              <a:rPr lang="en-US" sz="2800" dirty="0"/>
              <a:t>Participate on Sub-Committees</a:t>
            </a:r>
          </a:p>
          <a:p>
            <a:pPr lvl="1"/>
            <a:r>
              <a:rPr lang="en-US" sz="2800" dirty="0"/>
              <a:t>Economic Development</a:t>
            </a:r>
          </a:p>
          <a:p>
            <a:pPr marL="457200" lvl="1" indent="0">
              <a:buNone/>
            </a:pPr>
            <a:endParaRPr lang="en-US" dirty="0"/>
          </a:p>
          <a:p>
            <a:pPr lvl="1"/>
            <a:endParaRPr lang="en-US" dirty="0"/>
          </a:p>
        </p:txBody>
      </p:sp>
      <p:pic>
        <p:nvPicPr>
          <p:cNvPr id="5" name="Picture 4" descr="A picture containing text, businesscard">
            <a:extLst>
              <a:ext uri="{FF2B5EF4-FFF2-40B4-BE49-F238E27FC236}">
                <a16:creationId xmlns:a16="http://schemas.microsoft.com/office/drawing/2014/main" id="{02A6BD78-2695-10E7-FBF8-6E1D03645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546" y="816638"/>
            <a:ext cx="4977672" cy="4977672"/>
          </a:xfrm>
          <a:prstGeom prst="rect">
            <a:avLst/>
          </a:prstGeom>
        </p:spPr>
      </p:pic>
    </p:spTree>
    <p:extLst>
      <p:ext uri="{BB962C8B-B14F-4D97-AF65-F5344CB8AC3E}">
        <p14:creationId xmlns:p14="http://schemas.microsoft.com/office/powerpoint/2010/main" val="884979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D5A6-877A-9B43-42E4-FC42BE0A0FEE}"/>
              </a:ext>
            </a:extLst>
          </p:cNvPr>
          <p:cNvSpPr>
            <a:spLocks noGrp="1"/>
          </p:cNvSpPr>
          <p:nvPr>
            <p:ph type="title"/>
          </p:nvPr>
        </p:nvSpPr>
        <p:spPr/>
        <p:txBody>
          <a:bodyPr>
            <a:normAutofit fontScale="90000"/>
          </a:bodyPr>
          <a:lstStyle/>
          <a:p>
            <a:r>
              <a:rPr lang="en-US" b="0" i="0" dirty="0">
                <a:solidFill>
                  <a:srgbClr val="222222"/>
                </a:solidFill>
                <a:effectLst/>
                <a:latin typeface="Arial" panose="020B0604020202020204" pitchFamily="34" charset="0"/>
              </a:rPr>
              <a:t> </a:t>
            </a:r>
            <a:r>
              <a:rPr lang="en-US" sz="2700" b="0" i="0" dirty="0">
                <a:solidFill>
                  <a:srgbClr val="222222"/>
                </a:solidFill>
                <a:effectLst/>
                <a:latin typeface="Arial" panose="020B0604020202020204" pitchFamily="34" charset="0"/>
              </a:rPr>
              <a:t>When business owners were asked; "What is the biggest, most important way the Chamber can support your business, how can we help?" </a:t>
            </a:r>
            <a:endParaRPr lang="en-US" sz="2700" dirty="0"/>
          </a:p>
        </p:txBody>
      </p:sp>
      <p:pic>
        <p:nvPicPr>
          <p:cNvPr id="6" name="Content Placeholder 5" descr="Text&#10;&#10;Description automatically generated with medium confidence">
            <a:extLst>
              <a:ext uri="{FF2B5EF4-FFF2-40B4-BE49-F238E27FC236}">
                <a16:creationId xmlns:a16="http://schemas.microsoft.com/office/drawing/2014/main" id="{A69CC492-A053-E2E3-001D-7F5528EECF3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5624" y="2258939"/>
            <a:ext cx="1320800" cy="1320800"/>
          </a:xfrm>
        </p:spPr>
      </p:pic>
      <p:pic>
        <p:nvPicPr>
          <p:cNvPr id="8" name="Content Placeholder 7" descr="Text, whiteboard&#10;&#10;Description automatically generated">
            <a:extLst>
              <a:ext uri="{FF2B5EF4-FFF2-40B4-BE49-F238E27FC236}">
                <a16:creationId xmlns:a16="http://schemas.microsoft.com/office/drawing/2014/main" id="{3DDFF051-DCB4-984E-1AB1-C2840BC2089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3005" y="2508176"/>
            <a:ext cx="2143125" cy="2143125"/>
          </a:xfrm>
        </p:spPr>
      </p:pic>
      <p:pic>
        <p:nvPicPr>
          <p:cNvPr id="10" name="Picture 9" descr="Logo&#10;&#10;Description automatically generated">
            <a:extLst>
              <a:ext uri="{FF2B5EF4-FFF2-40B4-BE49-F238E27FC236}">
                <a16:creationId xmlns:a16="http://schemas.microsoft.com/office/drawing/2014/main" id="{3DC7E09D-9182-4F22-6712-56465E862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413" y="4221055"/>
            <a:ext cx="1905000" cy="1905000"/>
          </a:xfrm>
          <a:prstGeom prst="rect">
            <a:avLst/>
          </a:prstGeom>
        </p:spPr>
      </p:pic>
      <p:sp>
        <p:nvSpPr>
          <p:cNvPr id="11" name="TextBox 10">
            <a:extLst>
              <a:ext uri="{FF2B5EF4-FFF2-40B4-BE49-F238E27FC236}">
                <a16:creationId xmlns:a16="http://schemas.microsoft.com/office/drawing/2014/main" id="{D328266E-0E0F-78DE-A00C-09278D4753CE}"/>
              </a:ext>
            </a:extLst>
          </p:cNvPr>
          <p:cNvSpPr txBox="1"/>
          <p:nvPr/>
        </p:nvSpPr>
        <p:spPr>
          <a:xfrm>
            <a:off x="5156462" y="2337847"/>
            <a:ext cx="3940404" cy="3139321"/>
          </a:xfrm>
          <a:prstGeom prst="rect">
            <a:avLst/>
          </a:prstGeom>
          <a:noFill/>
        </p:spPr>
        <p:txBody>
          <a:bodyPr wrap="square" rtlCol="0">
            <a:spAutoFit/>
          </a:bodyPr>
          <a:lstStyle/>
          <a:p>
            <a:pPr algn="l"/>
            <a:r>
              <a:rPr lang="en-US" b="0" i="0" dirty="0">
                <a:solidFill>
                  <a:srgbClr val="222222"/>
                </a:solidFill>
                <a:effectLst/>
                <a:latin typeface="Arial" panose="020B0604020202020204" pitchFamily="34" charset="0"/>
              </a:rPr>
              <a:t>"I believe that the most important way to support my business is for The Chamber of Commerce to share our successes, to post and engage on social media platforms, to Market and Create stories to share, Share our Ads, our specials, what we have to offer.“</a:t>
            </a:r>
          </a:p>
          <a:p>
            <a:pPr algn="l">
              <a:buFont typeface="Arial" panose="020B0604020202020204" pitchFamily="34" charset="0"/>
              <a:buChar char="•"/>
            </a:pPr>
            <a:endParaRPr lang="en-US" dirty="0">
              <a:solidFill>
                <a:srgbClr val="222222"/>
              </a:solidFill>
              <a:latin typeface="Arial" panose="020B0604020202020204" pitchFamily="34" charset="0"/>
            </a:endParaRPr>
          </a:p>
          <a:p>
            <a:pPr algn="l"/>
            <a:r>
              <a:rPr lang="en-US" b="0" i="0" dirty="0">
                <a:solidFill>
                  <a:srgbClr val="222222"/>
                </a:solidFill>
                <a:effectLst/>
                <a:latin typeface="Arial" panose="020B0604020202020204" pitchFamily="34" charset="0"/>
              </a:rPr>
              <a:t>JB – Owner of Guava, Vic’s and the Hideout</a:t>
            </a:r>
          </a:p>
        </p:txBody>
      </p:sp>
    </p:spTree>
    <p:extLst>
      <p:ext uri="{BB962C8B-B14F-4D97-AF65-F5344CB8AC3E}">
        <p14:creationId xmlns:p14="http://schemas.microsoft.com/office/powerpoint/2010/main" val="1531933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217E-8F45-8D08-331B-4176D49D0B30}"/>
              </a:ext>
            </a:extLst>
          </p:cNvPr>
          <p:cNvSpPr>
            <a:spLocks noGrp="1"/>
          </p:cNvSpPr>
          <p:nvPr>
            <p:ph type="title"/>
          </p:nvPr>
        </p:nvSpPr>
        <p:spPr>
          <a:xfrm>
            <a:off x="699714" y="604299"/>
            <a:ext cx="8574287" cy="1326101"/>
          </a:xfrm>
        </p:spPr>
        <p:txBody>
          <a:bodyPr/>
          <a:lstStyle/>
          <a:p>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E9553176-2AF2-7CC8-56D1-DD88C559180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8712" y="2689315"/>
            <a:ext cx="3571733" cy="2238286"/>
          </a:xfrm>
        </p:spPr>
      </p:pic>
      <p:sp>
        <p:nvSpPr>
          <p:cNvPr id="4" name="Content Placeholder 3">
            <a:extLst>
              <a:ext uri="{FF2B5EF4-FFF2-40B4-BE49-F238E27FC236}">
                <a16:creationId xmlns:a16="http://schemas.microsoft.com/office/drawing/2014/main" id="{ABB1A497-5005-F5C9-2FC7-1CFE3E0AC060}"/>
              </a:ext>
            </a:extLst>
          </p:cNvPr>
          <p:cNvSpPr>
            <a:spLocks noGrp="1"/>
          </p:cNvSpPr>
          <p:nvPr>
            <p:ph sz="half" idx="2"/>
          </p:nvPr>
        </p:nvSpPr>
        <p:spPr/>
        <p:txBody>
          <a:bodyPr/>
          <a:lstStyle/>
          <a:p>
            <a:r>
              <a:rPr lang="en-US" b="0" i="0" dirty="0">
                <a:solidFill>
                  <a:srgbClr val="222222"/>
                </a:solidFill>
                <a:effectLst/>
                <a:latin typeface="Arial" panose="020B0604020202020204" pitchFamily="34" charset="0"/>
              </a:rPr>
              <a:t>" When I'm a chamber member, I think it would be amazing if there were more signage, more visibility, more awareness of my business. Whether it's through the Chambers website, Social Media, Street Map of </a:t>
            </a:r>
            <a:r>
              <a:rPr lang="en-US" b="0" i="0" dirty="0" err="1">
                <a:solidFill>
                  <a:srgbClr val="222222"/>
                </a:solidFill>
                <a:effectLst/>
                <a:latin typeface="Arial" panose="020B0604020202020204" pitchFamily="34" charset="0"/>
              </a:rPr>
              <a:t>somesort</a:t>
            </a:r>
            <a:r>
              <a:rPr lang="en-US" b="0" i="0" dirty="0">
                <a:solidFill>
                  <a:srgbClr val="222222"/>
                </a:solidFill>
                <a:effectLst/>
                <a:latin typeface="Arial" panose="020B0604020202020204" pitchFamily="34" charset="0"/>
              </a:rPr>
              <a:t> in the plaza, or even have fun and creative ways for us to all participate in something and announced through Ads or email campaigns would be great.“</a:t>
            </a:r>
          </a:p>
          <a:p>
            <a:r>
              <a:rPr lang="en-US" dirty="0">
                <a:solidFill>
                  <a:srgbClr val="222222"/>
                </a:solidFill>
                <a:latin typeface="Arial" panose="020B0604020202020204" pitchFamily="34" charset="0"/>
              </a:rPr>
              <a:t>Larry Woods – Owner &amp; Operator of WCS Construction</a:t>
            </a:r>
            <a:endParaRPr lang="en-US" dirty="0"/>
          </a:p>
        </p:txBody>
      </p:sp>
    </p:spTree>
    <p:extLst>
      <p:ext uri="{BB962C8B-B14F-4D97-AF65-F5344CB8AC3E}">
        <p14:creationId xmlns:p14="http://schemas.microsoft.com/office/powerpoint/2010/main" val="1414463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B28E-E088-69C3-2984-5E06B671EC46}"/>
              </a:ext>
            </a:extLst>
          </p:cNvPr>
          <p:cNvSpPr>
            <a:spLocks noGrp="1"/>
          </p:cNvSpPr>
          <p:nvPr>
            <p:ph type="title"/>
          </p:nvPr>
        </p:nvSpPr>
        <p:spPr>
          <a:xfrm>
            <a:off x="677334" y="609600"/>
            <a:ext cx="8466666" cy="2819400"/>
          </a:xfrm>
        </p:spPr>
        <p:txBody>
          <a:bodyPr>
            <a:normAutofit fontScale="90000"/>
          </a:bodyPr>
          <a:lstStyle/>
          <a:p>
            <a:r>
              <a:rPr lang="en-US" sz="2000" dirty="0">
                <a:solidFill>
                  <a:srgbClr val="222222"/>
                </a:solidFill>
                <a:latin typeface="Arial" panose="020B0604020202020204" pitchFamily="34" charset="0"/>
              </a:rPr>
              <a:t>Krystal Endsley</a:t>
            </a:r>
            <a:r>
              <a:rPr lang="en-US" sz="2000" i="0" dirty="0">
                <a:solidFill>
                  <a:srgbClr val="222222"/>
                </a:solidFill>
                <a:effectLst/>
                <a:latin typeface="Arial" panose="020B0604020202020204" pitchFamily="34" charset="0"/>
              </a:rPr>
              <a:t>  - Owner of Market &amp; Main and Shuck It Oyster Bar</a:t>
            </a:r>
            <a:br>
              <a:rPr lang="en-US" sz="200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sz="2200" b="0" i="0" dirty="0">
                <a:solidFill>
                  <a:srgbClr val="222222"/>
                </a:solidFill>
                <a:effectLst/>
                <a:latin typeface="Arial" panose="020B0604020202020204" pitchFamily="34" charset="0"/>
              </a:rPr>
              <a:t>"Marketing is by far the best way.  We live in a world where 82% of people in the US use their phones for just about everything; not to mention; guides to new places, new restaurants and shops. Social Media and other Physical Ads or Signage brings people through </a:t>
            </a:r>
            <a:r>
              <a:rPr lang="en-US" b="0" i="0" dirty="0">
                <a:solidFill>
                  <a:srgbClr val="222222"/>
                </a:solidFill>
                <a:effectLst/>
                <a:latin typeface="Arial" panose="020B0604020202020204" pitchFamily="34" charset="0"/>
              </a:rPr>
              <a:t>the doors.“</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endParaRPr lang="en-US" dirty="0"/>
          </a:p>
        </p:txBody>
      </p:sp>
      <p:pic>
        <p:nvPicPr>
          <p:cNvPr id="6" name="Content Placeholder 5" descr="Text&#10;&#10;Description automatically generated with medium confidence">
            <a:extLst>
              <a:ext uri="{FF2B5EF4-FFF2-40B4-BE49-F238E27FC236}">
                <a16:creationId xmlns:a16="http://schemas.microsoft.com/office/drawing/2014/main" id="{4A23F3D8-2195-AAE0-457F-F8BF1CD8A9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04554" y="3429000"/>
            <a:ext cx="3388323" cy="2609374"/>
          </a:xfrm>
        </p:spPr>
      </p:pic>
      <p:pic>
        <p:nvPicPr>
          <p:cNvPr id="8" name="Content Placeholder 7" descr="Text&#10;&#10;Description automatically generated">
            <a:extLst>
              <a:ext uri="{FF2B5EF4-FFF2-40B4-BE49-F238E27FC236}">
                <a16:creationId xmlns:a16="http://schemas.microsoft.com/office/drawing/2014/main" id="{5638AA32-9DCD-6D9B-96F7-49EBCE50A1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0667" y="3273771"/>
            <a:ext cx="3087675" cy="3087675"/>
          </a:xfrm>
        </p:spPr>
      </p:pic>
    </p:spTree>
    <p:extLst>
      <p:ext uri="{BB962C8B-B14F-4D97-AF65-F5344CB8AC3E}">
        <p14:creationId xmlns:p14="http://schemas.microsoft.com/office/powerpoint/2010/main" val="3711999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C58B-DA28-105B-F0F2-6E0E476558E2}"/>
              </a:ext>
            </a:extLst>
          </p:cNvPr>
          <p:cNvSpPr>
            <a:spLocks noGrp="1"/>
          </p:cNvSpPr>
          <p:nvPr>
            <p:ph type="title"/>
          </p:nvPr>
        </p:nvSpPr>
        <p:spPr/>
        <p:txBody>
          <a:bodyPr/>
          <a:lstStyle/>
          <a:p>
            <a:endParaRPr lang="en-US"/>
          </a:p>
        </p:txBody>
      </p:sp>
      <p:pic>
        <p:nvPicPr>
          <p:cNvPr id="6" name="Content Placeholder 5" descr="Logo&#10;&#10;Description automatically generated">
            <a:extLst>
              <a:ext uri="{FF2B5EF4-FFF2-40B4-BE49-F238E27FC236}">
                <a16:creationId xmlns:a16="http://schemas.microsoft.com/office/drawing/2014/main" id="{1A2FCFFD-C00B-B7CF-1912-8D96A12FB8F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7863" y="3155972"/>
            <a:ext cx="4183062" cy="1890668"/>
          </a:xfrm>
        </p:spPr>
      </p:pic>
      <p:sp>
        <p:nvSpPr>
          <p:cNvPr id="4" name="Content Placeholder 3">
            <a:extLst>
              <a:ext uri="{FF2B5EF4-FFF2-40B4-BE49-F238E27FC236}">
                <a16:creationId xmlns:a16="http://schemas.microsoft.com/office/drawing/2014/main" id="{C04D8AA1-8D80-9E63-C952-39C1983536B3}"/>
              </a:ext>
            </a:extLst>
          </p:cNvPr>
          <p:cNvSpPr>
            <a:spLocks noGrp="1"/>
          </p:cNvSpPr>
          <p:nvPr>
            <p:ph sz="half" idx="2"/>
          </p:nvPr>
        </p:nvSpPr>
        <p:spPr/>
        <p:txBody>
          <a:bodyPr/>
          <a:lstStyle/>
          <a:p>
            <a:r>
              <a:rPr lang="en-US" b="0" i="0" dirty="0">
                <a:solidFill>
                  <a:srgbClr val="222222"/>
                </a:solidFill>
                <a:effectLst/>
                <a:latin typeface="Arial" panose="020B0604020202020204" pitchFamily="34" charset="0"/>
              </a:rPr>
              <a:t>"Networking events held in my restaurant and Sharing things about our restaurant on Social Media Platforms is key“ – Jesus – Owner of </a:t>
            </a:r>
            <a:r>
              <a:rPr lang="en-US" b="0" i="0" dirty="0" err="1">
                <a:solidFill>
                  <a:srgbClr val="222222"/>
                </a:solidFill>
                <a:effectLst/>
                <a:latin typeface="Arial" panose="020B0604020202020204" pitchFamily="34" charset="0"/>
              </a:rPr>
              <a:t>Tzunun</a:t>
            </a:r>
            <a:endParaRPr lang="en-US" dirty="0"/>
          </a:p>
        </p:txBody>
      </p:sp>
    </p:spTree>
    <p:extLst>
      <p:ext uri="{BB962C8B-B14F-4D97-AF65-F5344CB8AC3E}">
        <p14:creationId xmlns:p14="http://schemas.microsoft.com/office/powerpoint/2010/main" val="519565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D35C-61AB-E52A-B4FB-49516B63B63A}"/>
              </a:ext>
            </a:extLst>
          </p:cNvPr>
          <p:cNvSpPr>
            <a:spLocks noGrp="1"/>
          </p:cNvSpPr>
          <p:nvPr>
            <p:ph type="title"/>
          </p:nvPr>
        </p:nvSpPr>
        <p:spPr>
          <a:xfrm>
            <a:off x="677334" y="609600"/>
            <a:ext cx="8596668" cy="3990680"/>
          </a:xfrm>
        </p:spPr>
        <p:txBody>
          <a:bodyPr>
            <a:normAutofit/>
          </a:bodyPr>
          <a:lstStyle/>
          <a:p>
            <a:r>
              <a:rPr lang="en-US" sz="8000" dirty="0"/>
              <a:t>NEW INITIATIVES 2023-2024</a:t>
            </a:r>
          </a:p>
        </p:txBody>
      </p:sp>
      <p:sp>
        <p:nvSpPr>
          <p:cNvPr id="3" name="Content Placeholder 2">
            <a:extLst>
              <a:ext uri="{FF2B5EF4-FFF2-40B4-BE49-F238E27FC236}">
                <a16:creationId xmlns:a16="http://schemas.microsoft.com/office/drawing/2014/main" id="{184B291C-C220-9EAA-3C7A-57A9D48131D1}"/>
              </a:ext>
            </a:extLst>
          </p:cNvPr>
          <p:cNvSpPr>
            <a:spLocks noGrp="1"/>
          </p:cNvSpPr>
          <p:nvPr>
            <p:ph sz="half" idx="1"/>
          </p:nvPr>
        </p:nvSpPr>
        <p:spPr>
          <a:xfrm flipV="1">
            <a:off x="3108960" y="6041360"/>
            <a:ext cx="1752409" cy="207039"/>
          </a:xfrm>
        </p:spPr>
        <p:txBody>
          <a:bodyPr>
            <a:normAutofit fontScale="47500" lnSpcReduction="20000"/>
          </a:bodyPr>
          <a:lstStyle/>
          <a:p>
            <a:endParaRPr lang="en-US" dirty="0"/>
          </a:p>
        </p:txBody>
      </p:sp>
      <p:sp>
        <p:nvSpPr>
          <p:cNvPr id="4" name="Content Placeholder 3">
            <a:extLst>
              <a:ext uri="{FF2B5EF4-FFF2-40B4-BE49-F238E27FC236}">
                <a16:creationId xmlns:a16="http://schemas.microsoft.com/office/drawing/2014/main" id="{97A0B136-AB70-3527-76A9-FC303E940922}"/>
              </a:ext>
            </a:extLst>
          </p:cNvPr>
          <p:cNvSpPr>
            <a:spLocks noGrp="1"/>
          </p:cNvSpPr>
          <p:nvPr>
            <p:ph sz="half" idx="2"/>
          </p:nvPr>
        </p:nvSpPr>
        <p:spPr/>
        <p:txBody>
          <a:bodyPr>
            <a:normAutofit fontScale="47500" lnSpcReduction="20000"/>
          </a:bodyPr>
          <a:lstStyle/>
          <a:p>
            <a:endParaRPr lang="en-US" dirty="0"/>
          </a:p>
        </p:txBody>
      </p:sp>
      <p:sp>
        <p:nvSpPr>
          <p:cNvPr id="5" name="TextBox 4">
            <a:extLst>
              <a:ext uri="{FF2B5EF4-FFF2-40B4-BE49-F238E27FC236}">
                <a16:creationId xmlns:a16="http://schemas.microsoft.com/office/drawing/2014/main" id="{32B2FF99-4174-81DE-3261-35373C7885AD}"/>
              </a:ext>
            </a:extLst>
          </p:cNvPr>
          <p:cNvSpPr txBox="1"/>
          <p:nvPr/>
        </p:nvSpPr>
        <p:spPr>
          <a:xfrm>
            <a:off x="580445" y="3158846"/>
            <a:ext cx="6337190" cy="2585323"/>
          </a:xfrm>
          <a:prstGeom prst="rect">
            <a:avLst/>
          </a:prstGeom>
          <a:noFill/>
        </p:spPr>
        <p:txBody>
          <a:bodyPr wrap="square" rtlCol="0">
            <a:spAutoFit/>
          </a:bodyPr>
          <a:lstStyle/>
          <a:p>
            <a:r>
              <a:rPr lang="en-US" dirty="0"/>
              <a:t>STRATEGIC GOALS</a:t>
            </a:r>
          </a:p>
          <a:p>
            <a:endParaRPr lang="en-US" dirty="0"/>
          </a:p>
          <a:p>
            <a:r>
              <a:rPr lang="en-US" dirty="0"/>
              <a:t>IMPLEMENT PROGRAMS AND SERVICES TO HELP RETAIN EXISTING BUSINESSES</a:t>
            </a:r>
          </a:p>
          <a:p>
            <a:endParaRPr lang="en-US" dirty="0"/>
          </a:p>
          <a:p>
            <a:r>
              <a:rPr lang="en-US" dirty="0"/>
              <a:t>HELP ESTABLISH A BRAND AND IDENTITY TO ATTRACT NEW BUSINESSES &amp; CREATE VISIBILITY</a:t>
            </a:r>
          </a:p>
          <a:p>
            <a:endParaRPr lang="en-US" dirty="0"/>
          </a:p>
          <a:p>
            <a:r>
              <a:rPr lang="en-US" dirty="0"/>
              <a:t>ESTABLISH MARTINEZ AS A DESTINATION</a:t>
            </a:r>
          </a:p>
        </p:txBody>
      </p:sp>
    </p:spTree>
    <p:extLst>
      <p:ext uri="{BB962C8B-B14F-4D97-AF65-F5344CB8AC3E}">
        <p14:creationId xmlns:p14="http://schemas.microsoft.com/office/powerpoint/2010/main" val="308628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4" name="Rectangle 5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6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Freeform: Shape 6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erson lying on the ground&#10;&#10;Description automatically generated with low confidence">
            <a:extLst>
              <a:ext uri="{FF2B5EF4-FFF2-40B4-BE49-F238E27FC236}">
                <a16:creationId xmlns:a16="http://schemas.microsoft.com/office/drawing/2014/main" id="{161864D2-CDBE-AAF3-B2AC-EF5CBFCBA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82596" y="1782368"/>
            <a:ext cx="4610101" cy="3457575"/>
          </a:xfrm>
          <a:prstGeom prst="rect">
            <a:avLst/>
          </a:prstGeom>
        </p:spPr>
      </p:pic>
      <p:sp>
        <p:nvSpPr>
          <p:cNvPr id="49" name="Content Placeholder 48">
            <a:extLst>
              <a:ext uri="{FF2B5EF4-FFF2-40B4-BE49-F238E27FC236}">
                <a16:creationId xmlns:a16="http://schemas.microsoft.com/office/drawing/2014/main" id="{D799FEC3-76C9-E43C-1444-D464D6F64A11}"/>
              </a:ext>
            </a:extLst>
          </p:cNvPr>
          <p:cNvSpPr>
            <a:spLocks noGrp="1"/>
          </p:cNvSpPr>
          <p:nvPr>
            <p:ph idx="1"/>
          </p:nvPr>
        </p:nvSpPr>
        <p:spPr>
          <a:xfrm flipV="1">
            <a:off x="8667419" y="6874859"/>
            <a:ext cx="2911699" cy="317095"/>
          </a:xfrm>
        </p:spPr>
        <p:txBody>
          <a:bodyPr anchor="t">
            <a:normAutofit fontScale="92500" lnSpcReduction="20000"/>
          </a:bodyPr>
          <a:lstStyle/>
          <a:p>
            <a:endParaRPr lang="en-US" dirty="0">
              <a:solidFill>
                <a:srgbClr val="FFFFFF"/>
              </a:solidFill>
            </a:endParaRPr>
          </a:p>
        </p:txBody>
      </p:sp>
      <p:sp>
        <p:nvSpPr>
          <p:cNvPr id="7" name="TextBox 6">
            <a:extLst>
              <a:ext uri="{FF2B5EF4-FFF2-40B4-BE49-F238E27FC236}">
                <a16:creationId xmlns:a16="http://schemas.microsoft.com/office/drawing/2014/main" id="{64D23243-B405-9116-EA92-76A62F2A52E2}"/>
              </a:ext>
            </a:extLst>
          </p:cNvPr>
          <p:cNvSpPr txBox="1"/>
          <p:nvPr/>
        </p:nvSpPr>
        <p:spPr>
          <a:xfrm>
            <a:off x="497288" y="1847654"/>
            <a:ext cx="4610852" cy="2554545"/>
          </a:xfrm>
          <a:prstGeom prst="rect">
            <a:avLst/>
          </a:prstGeom>
          <a:noFill/>
        </p:spPr>
        <p:txBody>
          <a:bodyPr wrap="square" rtlCol="0">
            <a:spAutoFit/>
          </a:bodyPr>
          <a:lstStyle/>
          <a:p>
            <a:pPr algn="ctr"/>
            <a:r>
              <a:rPr lang="en-US" sz="4000" dirty="0"/>
              <a:t>Membership Director </a:t>
            </a:r>
          </a:p>
          <a:p>
            <a:pPr algn="ctr"/>
            <a:endParaRPr lang="en-US" sz="4000" dirty="0"/>
          </a:p>
          <a:p>
            <a:pPr algn="ctr"/>
            <a:r>
              <a:rPr lang="en-US" sz="4000" dirty="0"/>
              <a:t>9/2022</a:t>
            </a:r>
          </a:p>
        </p:txBody>
      </p:sp>
    </p:spTree>
    <p:extLst>
      <p:ext uri="{BB962C8B-B14F-4D97-AF65-F5344CB8AC3E}">
        <p14:creationId xmlns:p14="http://schemas.microsoft.com/office/powerpoint/2010/main" val="3703376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624E-F1F6-E370-0584-84AF8C369612}"/>
              </a:ext>
            </a:extLst>
          </p:cNvPr>
          <p:cNvSpPr>
            <a:spLocks noGrp="1"/>
          </p:cNvSpPr>
          <p:nvPr>
            <p:ph type="title"/>
          </p:nvPr>
        </p:nvSpPr>
        <p:spPr/>
        <p:txBody>
          <a:bodyPr>
            <a:normAutofit fontScale="90000"/>
          </a:bodyPr>
          <a:lstStyle/>
          <a:p>
            <a:r>
              <a:rPr lang="en-US" b="1" i="0" dirty="0">
                <a:solidFill>
                  <a:srgbClr val="222222"/>
                </a:solidFill>
                <a:effectLst/>
                <a:latin typeface="Arial" panose="020B0604020202020204" pitchFamily="34" charset="0"/>
              </a:rPr>
              <a:t>The Importance of Social Media Presence</a:t>
            </a:r>
            <a:br>
              <a:rPr lang="en-US" b="0" i="0" dirty="0">
                <a:solidFill>
                  <a:srgbClr val="222222"/>
                </a:solidFill>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DE0D6AFA-AD37-266F-1C27-1C8F083D223F}"/>
              </a:ext>
            </a:extLst>
          </p:cNvPr>
          <p:cNvSpPr>
            <a:spLocks noGrp="1"/>
          </p:cNvSpPr>
          <p:nvPr>
            <p:ph sz="half" idx="1"/>
          </p:nvPr>
        </p:nvSpPr>
        <p:spPr>
          <a:xfrm>
            <a:off x="812506" y="1239867"/>
            <a:ext cx="7138798" cy="4715659"/>
          </a:xfrm>
        </p:spPr>
        <p:txBody>
          <a:bodyPr>
            <a:normAutofit fontScale="25000" lnSpcReduction="20000"/>
          </a:bodyPr>
          <a:lstStyle/>
          <a:p>
            <a:pPr algn="l">
              <a:buFont typeface="Arial" panose="020B0604020202020204" pitchFamily="34" charset="0"/>
              <a:buChar char="•"/>
            </a:pPr>
            <a:r>
              <a:rPr lang="en-US" sz="4800" b="0" i="0" dirty="0">
                <a:solidFill>
                  <a:srgbClr val="222222"/>
                </a:solidFill>
                <a:effectLst/>
                <a:latin typeface="Arial" panose="020B0604020202020204" pitchFamily="34" charset="0"/>
              </a:rPr>
              <a:t>It’s not just about fresh leads, but keeping revenue up across every front. The use of social media marketing will be critical for engaging existing customers, reaching new audiences, building trust and loyalty (that carries into renewals, upsell and cross-sell growth, </a:t>
            </a:r>
            <a:r>
              <a:rPr lang="en-US" sz="4800" b="0" i="0" dirty="0" err="1">
                <a:solidFill>
                  <a:srgbClr val="222222"/>
                </a:solidFill>
                <a:effectLst/>
                <a:latin typeface="Arial" panose="020B0604020202020204" pitchFamily="34" charset="0"/>
              </a:rPr>
              <a:t>etc</a:t>
            </a:r>
            <a:r>
              <a:rPr lang="en-US" sz="4800" b="0" i="0" dirty="0">
                <a:solidFill>
                  <a:srgbClr val="222222"/>
                </a:solidFill>
                <a:effectLst/>
                <a:latin typeface="Arial" panose="020B0604020202020204" pitchFamily="34" charset="0"/>
              </a:rPr>
              <a:t>), and much more. Why?  Because – today more than ever – buyers listen to real people, not brands. They trust the real- world experiences of their peers</a:t>
            </a:r>
            <a:br>
              <a:rPr lang="en-US" sz="4800" b="0" i="0" dirty="0">
                <a:solidFill>
                  <a:srgbClr val="222222"/>
                </a:solidFill>
                <a:effectLst/>
                <a:latin typeface="Arial" panose="020B0604020202020204" pitchFamily="34" charset="0"/>
              </a:rPr>
            </a:br>
            <a:endParaRPr lang="en-US" sz="4800" b="0" i="0" dirty="0">
              <a:solidFill>
                <a:srgbClr val="222222"/>
              </a:solidFill>
              <a:effectLst/>
              <a:latin typeface="Arial" panose="020B0604020202020204" pitchFamily="34" charset="0"/>
            </a:endParaRPr>
          </a:p>
          <a:p>
            <a:pPr algn="l">
              <a:buFont typeface="Arial" panose="020B0604020202020204" pitchFamily="34" charset="0"/>
              <a:buChar char="•"/>
            </a:pPr>
            <a:r>
              <a:rPr lang="en-US" sz="4800" b="0" i="0" dirty="0">
                <a:solidFill>
                  <a:srgbClr val="222222"/>
                </a:solidFill>
                <a:effectLst/>
                <a:latin typeface="Arial" panose="020B0604020202020204" pitchFamily="34" charset="0"/>
              </a:rPr>
              <a:t>The reason why social media marketing is important now more than ever is because social media is where buyers and customers are engaging. Basically, people are reaching out to one another for guidance, advice, information, resources, and much more. Those people who provide all that begin standing out as thought leaders and subject matter experts. Their perspectives sway decisions.</a:t>
            </a:r>
          </a:p>
          <a:p>
            <a:pPr algn="l">
              <a:buFont typeface="Arial" panose="020B0604020202020204" pitchFamily="34" charset="0"/>
              <a:buChar char="•"/>
            </a:pPr>
            <a:r>
              <a:rPr lang="en-US" sz="4800" b="0" i="0" dirty="0">
                <a:solidFill>
                  <a:srgbClr val="222222"/>
                </a:solidFill>
                <a:effectLst/>
                <a:latin typeface="Arial" panose="020B0604020202020204" pitchFamily="34" charset="0"/>
              </a:rPr>
              <a:t>Build Brand Awareness</a:t>
            </a:r>
            <a:br>
              <a:rPr lang="en-US" sz="4800" b="0" i="0" dirty="0">
                <a:solidFill>
                  <a:srgbClr val="222222"/>
                </a:solidFill>
                <a:effectLst/>
                <a:latin typeface="Arial" panose="020B0604020202020204" pitchFamily="34" charset="0"/>
              </a:rPr>
            </a:br>
            <a:endParaRPr lang="en-US" sz="4800" b="0" i="0" dirty="0">
              <a:solidFill>
                <a:srgbClr val="222222"/>
              </a:solidFill>
              <a:effectLst/>
              <a:latin typeface="Arial" panose="020B0604020202020204" pitchFamily="34" charset="0"/>
            </a:endParaRPr>
          </a:p>
          <a:p>
            <a:pPr algn="l">
              <a:buFont typeface="Arial" panose="020B0604020202020204" pitchFamily="34" charset="0"/>
              <a:buChar char="•"/>
            </a:pPr>
            <a:r>
              <a:rPr lang="en-US" sz="4800" b="0" i="0" dirty="0">
                <a:solidFill>
                  <a:srgbClr val="222222"/>
                </a:solidFill>
                <a:effectLst/>
                <a:latin typeface="Arial" panose="020B0604020202020204" pitchFamily="34" charset="0"/>
              </a:rPr>
              <a:t>Generate Leads - Create meaningful conversations and engagement within their target industry by posting videos, news, data, and interesting trends. Not only do you build credibility with potential customers, but these strategies can result in gaining leads.</a:t>
            </a:r>
            <a:br>
              <a:rPr lang="en-US" sz="4800" b="0" i="0" dirty="0">
                <a:solidFill>
                  <a:srgbClr val="222222"/>
                </a:solidFill>
                <a:effectLst/>
                <a:latin typeface="Arial" panose="020B0604020202020204" pitchFamily="34" charset="0"/>
              </a:rPr>
            </a:br>
            <a:endParaRPr lang="en-US" sz="4800" b="0" i="0" dirty="0">
              <a:solidFill>
                <a:srgbClr val="222222"/>
              </a:solidFill>
              <a:effectLst/>
              <a:latin typeface="Arial" panose="020B0604020202020204" pitchFamily="34" charset="0"/>
            </a:endParaRPr>
          </a:p>
          <a:p>
            <a:pPr algn="l">
              <a:buFont typeface="Arial" panose="020B0604020202020204" pitchFamily="34" charset="0"/>
              <a:buChar char="•"/>
            </a:pPr>
            <a:r>
              <a:rPr lang="en-US" sz="4800" b="0" i="0" dirty="0">
                <a:solidFill>
                  <a:srgbClr val="222222"/>
                </a:solidFill>
                <a:effectLst/>
                <a:latin typeface="Arial" panose="020B0604020202020204" pitchFamily="34" charset="0"/>
              </a:rPr>
              <a:t>Implement Social Listening - Listen to customers and what people are saying about their company. This gives you a chance to get candid feedback about how others view your brand. It opens a window into improving the weaker areas of your business while reinforcing aspects that already resonate with people.</a:t>
            </a:r>
            <a:br>
              <a:rPr lang="en-US" sz="4800" b="0" i="0" dirty="0">
                <a:solidFill>
                  <a:srgbClr val="222222"/>
                </a:solidFill>
                <a:effectLst/>
                <a:latin typeface="Arial" panose="020B0604020202020204" pitchFamily="34" charset="0"/>
              </a:rPr>
            </a:br>
            <a:endParaRPr lang="en-US" sz="4800" b="0" i="0" dirty="0">
              <a:solidFill>
                <a:srgbClr val="222222"/>
              </a:solidFill>
              <a:effectLst/>
              <a:latin typeface="Arial" panose="020B0604020202020204" pitchFamily="34" charset="0"/>
            </a:endParaRPr>
          </a:p>
          <a:p>
            <a:pPr algn="l">
              <a:buFont typeface="Arial" panose="020B0604020202020204" pitchFamily="34" charset="0"/>
              <a:buChar char="•"/>
            </a:pPr>
            <a:r>
              <a:rPr lang="en-US" sz="4800" b="0" i="0" dirty="0">
                <a:solidFill>
                  <a:srgbClr val="222222"/>
                </a:solidFill>
                <a:effectLst/>
                <a:latin typeface="Arial" panose="020B0604020202020204" pitchFamily="34" charset="0"/>
              </a:rPr>
              <a:t>Build a Community</a:t>
            </a:r>
            <a:br>
              <a:rPr lang="en-US" sz="4800" b="0" i="0" dirty="0">
                <a:solidFill>
                  <a:srgbClr val="222222"/>
                </a:solidFill>
                <a:effectLst/>
                <a:latin typeface="Arial" panose="020B0604020202020204" pitchFamily="34" charset="0"/>
              </a:rPr>
            </a:br>
            <a:r>
              <a:rPr lang="en-US" sz="4800" b="0" i="0" dirty="0">
                <a:solidFill>
                  <a:srgbClr val="222222"/>
                </a:solidFill>
                <a:effectLst/>
                <a:latin typeface="Arial" panose="020B0604020202020204" pitchFamily="34" charset="0"/>
              </a:rPr>
              <a:t>With planning and engagement, you can build an active community around your brand on social. You can leverage employees and customers alike to generate immediate Likes and Shares for your content so that it reaches new audiences.</a:t>
            </a:r>
          </a:p>
          <a:p>
            <a:endParaRPr lang="en-US" dirty="0"/>
          </a:p>
        </p:txBody>
      </p:sp>
      <p:sp>
        <p:nvSpPr>
          <p:cNvPr id="4" name="Content Placeholder 3">
            <a:extLst>
              <a:ext uri="{FF2B5EF4-FFF2-40B4-BE49-F238E27FC236}">
                <a16:creationId xmlns:a16="http://schemas.microsoft.com/office/drawing/2014/main" id="{72CBB8FC-0B9A-876E-B02F-53F48118C838}"/>
              </a:ext>
            </a:extLst>
          </p:cNvPr>
          <p:cNvSpPr>
            <a:spLocks noGrp="1"/>
          </p:cNvSpPr>
          <p:nvPr>
            <p:ph sz="half" idx="2"/>
          </p:nvPr>
        </p:nvSpPr>
        <p:spPr>
          <a:xfrm>
            <a:off x="7951304" y="5120640"/>
            <a:ext cx="1322700" cy="920722"/>
          </a:xfrm>
        </p:spPr>
        <p:txBody>
          <a:bodyPr>
            <a:normAutofit fontScale="25000" lnSpcReduction="20000"/>
          </a:bodyPr>
          <a:lstStyle/>
          <a:p>
            <a:endParaRPr lang="en-US" dirty="0"/>
          </a:p>
        </p:txBody>
      </p:sp>
    </p:spTree>
    <p:extLst>
      <p:ext uri="{BB962C8B-B14F-4D97-AF65-F5344CB8AC3E}">
        <p14:creationId xmlns:p14="http://schemas.microsoft.com/office/powerpoint/2010/main" val="62627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A2F1-42DB-8490-21A3-FEF5276CC66A}"/>
              </a:ext>
            </a:extLst>
          </p:cNvPr>
          <p:cNvSpPr>
            <a:spLocks noGrp="1"/>
          </p:cNvSpPr>
          <p:nvPr>
            <p:ph type="title"/>
          </p:nvPr>
        </p:nvSpPr>
        <p:spPr/>
        <p:txBody>
          <a:bodyPr/>
          <a:lstStyle/>
          <a:p>
            <a:r>
              <a:rPr lang="en-US" dirty="0"/>
              <a:t>BRANDING &amp; VISIBILITY</a:t>
            </a:r>
          </a:p>
        </p:txBody>
      </p:sp>
      <p:pic>
        <p:nvPicPr>
          <p:cNvPr id="6" name="Content Placeholder 5" descr="A picture containing timeline&#10;&#10;Description automatically generated">
            <a:extLst>
              <a:ext uri="{FF2B5EF4-FFF2-40B4-BE49-F238E27FC236}">
                <a16:creationId xmlns:a16="http://schemas.microsoft.com/office/drawing/2014/main" id="{C2D96A0D-8DE8-34F7-8407-D8AA39E416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8349" y="1791092"/>
            <a:ext cx="3412503" cy="3412503"/>
          </a:xfrm>
        </p:spPr>
      </p:pic>
      <p:pic>
        <p:nvPicPr>
          <p:cNvPr id="8" name="Content Placeholder 7" descr="Graphical user interface&#10;&#10;Description automatically generated with medium confidence">
            <a:extLst>
              <a:ext uri="{FF2B5EF4-FFF2-40B4-BE49-F238E27FC236}">
                <a16:creationId xmlns:a16="http://schemas.microsoft.com/office/drawing/2014/main" id="{2F7FBF6A-E002-735C-02CE-D6AC88762B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03424" y="2141734"/>
            <a:ext cx="3881437" cy="3881437"/>
          </a:xfrm>
        </p:spPr>
      </p:pic>
    </p:spTree>
    <p:extLst>
      <p:ext uri="{BB962C8B-B14F-4D97-AF65-F5344CB8AC3E}">
        <p14:creationId xmlns:p14="http://schemas.microsoft.com/office/powerpoint/2010/main" val="2046091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F7E3-C5F4-D68E-06A5-1DD0B2521753}"/>
              </a:ext>
            </a:extLst>
          </p:cNvPr>
          <p:cNvSpPr>
            <a:spLocks noGrp="1"/>
          </p:cNvSpPr>
          <p:nvPr>
            <p:ph type="title"/>
          </p:nvPr>
        </p:nvSpPr>
        <p:spPr/>
        <p:txBody>
          <a:bodyPr/>
          <a:lstStyle/>
          <a:p>
            <a:r>
              <a:rPr lang="en-US" dirty="0"/>
              <a:t>MARTINEZ SWAG STORE</a:t>
            </a:r>
          </a:p>
        </p:txBody>
      </p:sp>
      <p:pic>
        <p:nvPicPr>
          <p:cNvPr id="6" name="Content Placeholder 5" descr="A person wearing a white t-shirt with a graphic design on it&#10;&#10;Description automatically generated with medium confidence">
            <a:extLst>
              <a:ext uri="{FF2B5EF4-FFF2-40B4-BE49-F238E27FC236}">
                <a16:creationId xmlns:a16="http://schemas.microsoft.com/office/drawing/2014/main" id="{88A4FA24-CEB7-5504-B24E-0802436562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71" y="1311426"/>
            <a:ext cx="3171504" cy="3171504"/>
          </a:xfrm>
        </p:spPr>
      </p:pic>
      <p:pic>
        <p:nvPicPr>
          <p:cNvPr id="8" name="Content Placeholder 7" descr="A person wearing a black shirt with writing on it&#10;&#10;Description automatically generated with medium confidence">
            <a:extLst>
              <a:ext uri="{FF2B5EF4-FFF2-40B4-BE49-F238E27FC236}">
                <a16:creationId xmlns:a16="http://schemas.microsoft.com/office/drawing/2014/main" id="{1E18EE20-2BFC-3951-FEC7-C0182A7B4B3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57977" y="3631340"/>
            <a:ext cx="2721768" cy="2721768"/>
          </a:xfrm>
        </p:spPr>
      </p:pic>
      <p:pic>
        <p:nvPicPr>
          <p:cNvPr id="10" name="Picture 9" descr="A person wearing a white shirt&#10;&#10;Description automatically generated with low confidence">
            <a:extLst>
              <a:ext uri="{FF2B5EF4-FFF2-40B4-BE49-F238E27FC236}">
                <a16:creationId xmlns:a16="http://schemas.microsoft.com/office/drawing/2014/main" id="{20615521-F2CD-8906-EF76-6B9B009CD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101" y="1161486"/>
            <a:ext cx="4523283" cy="2279633"/>
          </a:xfrm>
          <a:prstGeom prst="rect">
            <a:avLst/>
          </a:prstGeom>
        </p:spPr>
      </p:pic>
      <p:pic>
        <p:nvPicPr>
          <p:cNvPr id="12" name="Picture 11" descr="A person wearing a white shirt&#10;&#10;Description automatically generated with medium confidence">
            <a:extLst>
              <a:ext uri="{FF2B5EF4-FFF2-40B4-BE49-F238E27FC236}">
                <a16:creationId xmlns:a16="http://schemas.microsoft.com/office/drawing/2014/main" id="{6FB3A251-62A7-252D-9A7B-5F8E1336C7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395" y="4520442"/>
            <a:ext cx="4233019" cy="2133346"/>
          </a:xfrm>
          <a:prstGeom prst="rect">
            <a:avLst/>
          </a:prstGeom>
        </p:spPr>
      </p:pic>
    </p:spTree>
    <p:extLst>
      <p:ext uri="{BB962C8B-B14F-4D97-AF65-F5344CB8AC3E}">
        <p14:creationId xmlns:p14="http://schemas.microsoft.com/office/powerpoint/2010/main" val="2854096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48E5-43A5-F46C-C305-90F059428286}"/>
              </a:ext>
            </a:extLst>
          </p:cNvPr>
          <p:cNvSpPr>
            <a:spLocks noGrp="1"/>
          </p:cNvSpPr>
          <p:nvPr>
            <p:ph type="title"/>
          </p:nvPr>
        </p:nvSpPr>
        <p:spPr/>
        <p:txBody>
          <a:bodyPr/>
          <a:lstStyle/>
          <a:p>
            <a:r>
              <a:rPr lang="en-US" dirty="0"/>
              <a:t>BUSINESS OF THE MONTH – Partnership with the City of Martinez</a:t>
            </a:r>
          </a:p>
        </p:txBody>
      </p:sp>
      <p:pic>
        <p:nvPicPr>
          <p:cNvPr id="6" name="Content Placeholder 5" descr="A picture containing diagram&#10;&#10;Description automatically generated">
            <a:extLst>
              <a:ext uri="{FF2B5EF4-FFF2-40B4-BE49-F238E27FC236}">
                <a16:creationId xmlns:a16="http://schemas.microsoft.com/office/drawing/2014/main" id="{0EBC8027-DAA4-16C9-F636-D899662BD7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31278" y="2273844"/>
            <a:ext cx="5075576" cy="2885298"/>
          </a:xfrm>
        </p:spPr>
      </p:pic>
      <p:sp>
        <p:nvSpPr>
          <p:cNvPr id="4" name="Content Placeholder 3">
            <a:extLst>
              <a:ext uri="{FF2B5EF4-FFF2-40B4-BE49-F238E27FC236}">
                <a16:creationId xmlns:a16="http://schemas.microsoft.com/office/drawing/2014/main" id="{6D3B2A22-4E5B-A52E-79AB-214507EB29C4}"/>
              </a:ext>
            </a:extLst>
          </p:cNvPr>
          <p:cNvSpPr>
            <a:spLocks noGrp="1"/>
          </p:cNvSpPr>
          <p:nvPr>
            <p:ph sz="half" idx="2"/>
          </p:nvPr>
        </p:nvSpPr>
        <p:spPr>
          <a:xfrm>
            <a:off x="8422104" y="5842535"/>
            <a:ext cx="851899" cy="198827"/>
          </a:xfrm>
        </p:spPr>
        <p:txBody>
          <a:bodyPr>
            <a:normAutofit fontScale="40000" lnSpcReduction="20000"/>
          </a:bodyPr>
          <a:lstStyle/>
          <a:p>
            <a:endParaRPr lang="en-US" dirty="0"/>
          </a:p>
        </p:txBody>
      </p:sp>
    </p:spTree>
    <p:extLst>
      <p:ext uri="{BB962C8B-B14F-4D97-AF65-F5344CB8AC3E}">
        <p14:creationId xmlns:p14="http://schemas.microsoft.com/office/powerpoint/2010/main" val="1713978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Content Placeholder 5" descr="A person in a white shirt&#10;&#10;Description automatically generated with medium confidence">
            <a:extLst>
              <a:ext uri="{FF2B5EF4-FFF2-40B4-BE49-F238E27FC236}">
                <a16:creationId xmlns:a16="http://schemas.microsoft.com/office/drawing/2014/main" id="{89F45611-691B-C51A-92FB-4BA65C75B02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9091" b="2130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3A53E5A-99A8-5465-0843-3196D8A7671F}"/>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4100"/>
              <a:t>Educational Webinars</a:t>
            </a:r>
            <a:br>
              <a:rPr lang="en-US" sz="4100"/>
            </a:br>
            <a:r>
              <a:rPr lang="en-US" sz="4100"/>
              <a:t> Workshops</a:t>
            </a:r>
            <a:br>
              <a:rPr lang="en-US" sz="4100"/>
            </a:br>
            <a:r>
              <a:rPr lang="en-US" sz="4100"/>
              <a:t>Lunch &amp; Learns</a:t>
            </a: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12725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8" name="Straight Connector 67">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Content Placeholder 9" descr="A picture containing text, electronics, screenshot, screen&#10;&#10;Description automatically generated">
            <a:extLst>
              <a:ext uri="{FF2B5EF4-FFF2-40B4-BE49-F238E27FC236}">
                <a16:creationId xmlns:a16="http://schemas.microsoft.com/office/drawing/2014/main" id="{D103F9B1-B3ED-3ED0-5D9F-1DF98B9FD04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091" t="30787" r="-1" b="3045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4D40EC-EFE3-F640-13CF-C36E4DB93F26}"/>
              </a:ext>
            </a:extLst>
          </p:cNvPr>
          <p:cNvSpPr>
            <a:spLocks noGrp="1"/>
          </p:cNvSpPr>
          <p:nvPr>
            <p:ph type="title"/>
          </p:nvPr>
        </p:nvSpPr>
        <p:spPr>
          <a:xfrm>
            <a:off x="111318" y="1678666"/>
            <a:ext cx="3530379" cy="2369093"/>
          </a:xfrm>
        </p:spPr>
        <p:txBody>
          <a:bodyPr vert="horz" lIns="91440" tIns="45720" rIns="91440" bIns="45720" rtlCol="0" anchor="b">
            <a:normAutofit/>
          </a:bodyPr>
          <a:lstStyle/>
          <a:p>
            <a:pPr algn="r"/>
            <a:r>
              <a:rPr lang="en-US" sz="4800" dirty="0"/>
              <a:t>  BEST OF MARTINEZ</a:t>
            </a:r>
          </a:p>
        </p:txBody>
      </p:sp>
      <p:cxnSp>
        <p:nvCxnSpPr>
          <p:cNvPr id="79" name="Straight Connector 7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49235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9B4E-4BC5-E657-692F-59282238345B}"/>
              </a:ext>
            </a:extLst>
          </p:cNvPr>
          <p:cNvSpPr>
            <a:spLocks noGrp="1"/>
          </p:cNvSpPr>
          <p:nvPr>
            <p:ph type="title"/>
          </p:nvPr>
        </p:nvSpPr>
        <p:spPr/>
        <p:txBody>
          <a:bodyPr/>
          <a:lstStyle/>
          <a:p>
            <a:r>
              <a:rPr lang="en-US" dirty="0"/>
              <a:t>WHAT IS A “BEST OF”?</a:t>
            </a:r>
          </a:p>
        </p:txBody>
      </p:sp>
      <p:sp>
        <p:nvSpPr>
          <p:cNvPr id="3" name="Content Placeholder 2">
            <a:extLst>
              <a:ext uri="{FF2B5EF4-FFF2-40B4-BE49-F238E27FC236}">
                <a16:creationId xmlns:a16="http://schemas.microsoft.com/office/drawing/2014/main" id="{475A1F09-D112-5313-131D-C0333B7DEE0E}"/>
              </a:ext>
            </a:extLst>
          </p:cNvPr>
          <p:cNvSpPr>
            <a:spLocks noGrp="1"/>
          </p:cNvSpPr>
          <p:nvPr>
            <p:ph sz="half" idx="1"/>
          </p:nvPr>
        </p:nvSpPr>
        <p:spPr>
          <a:xfrm>
            <a:off x="575036" y="1498862"/>
            <a:ext cx="4286334" cy="4542499"/>
          </a:xfrm>
        </p:spPr>
        <p:txBody>
          <a:bodyPr>
            <a:normAutofit fontScale="92500" lnSpcReduction="20000"/>
          </a:bodyPr>
          <a:lstStyle/>
          <a:p>
            <a:r>
              <a:rPr lang="en-US" dirty="0"/>
              <a:t>An online poll that encourages and empowers community members to vote for the businesses, events, individuals, etc. that they feel are “The Best” in any number of customizable categories</a:t>
            </a:r>
          </a:p>
        </p:txBody>
      </p:sp>
      <p:sp>
        <p:nvSpPr>
          <p:cNvPr id="4" name="Content Placeholder 3">
            <a:extLst>
              <a:ext uri="{FF2B5EF4-FFF2-40B4-BE49-F238E27FC236}">
                <a16:creationId xmlns:a16="http://schemas.microsoft.com/office/drawing/2014/main" id="{4DFFF4CE-964E-54C2-9456-937063396833}"/>
              </a:ext>
            </a:extLst>
          </p:cNvPr>
          <p:cNvSpPr>
            <a:spLocks noGrp="1"/>
          </p:cNvSpPr>
          <p:nvPr>
            <p:ph sz="half" idx="2"/>
          </p:nvPr>
        </p:nvSpPr>
        <p:spPr>
          <a:xfrm>
            <a:off x="1385740" y="4345757"/>
            <a:ext cx="7888264" cy="1695605"/>
          </a:xfrm>
        </p:spPr>
        <p:txBody>
          <a:bodyPr>
            <a:normAutofit fontScale="92500" lnSpcReduction="20000"/>
          </a:bodyPr>
          <a:lstStyle/>
          <a:p>
            <a:r>
              <a:rPr lang="en-US" dirty="0"/>
              <a:t>WHY RUN A “BEST OF”?</a:t>
            </a:r>
          </a:p>
          <a:p>
            <a:r>
              <a:rPr lang="en-US" dirty="0"/>
              <a:t>Community Engagement</a:t>
            </a:r>
          </a:p>
          <a:p>
            <a:r>
              <a:rPr lang="en-US" dirty="0"/>
              <a:t> Recognition</a:t>
            </a:r>
          </a:p>
          <a:p>
            <a:r>
              <a:rPr lang="en-US" dirty="0"/>
              <a:t>Ability to capitalize on publicity &amp; promotional opportunities</a:t>
            </a:r>
          </a:p>
          <a:p>
            <a:r>
              <a:rPr lang="en-US" dirty="0"/>
              <a:t>Expand on the “Best Of” awards event as a Citywide Recognition</a:t>
            </a:r>
          </a:p>
          <a:p>
            <a:endParaRPr lang="en-US" dirty="0"/>
          </a:p>
        </p:txBody>
      </p:sp>
      <p:pic>
        <p:nvPicPr>
          <p:cNvPr id="6" name="Picture 5" descr="A picture containing graphical user interface&#10;&#10;Description automatically generated">
            <a:extLst>
              <a:ext uri="{FF2B5EF4-FFF2-40B4-BE49-F238E27FC236}">
                <a16:creationId xmlns:a16="http://schemas.microsoft.com/office/drawing/2014/main" id="{D4AB2998-EFE5-9342-06A5-C5A167C59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344" y="1454240"/>
            <a:ext cx="6620758" cy="2717431"/>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04E93AA1-E375-E2E0-12C5-A8A01C36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62" y="3763496"/>
            <a:ext cx="1334951" cy="2717432"/>
          </a:xfrm>
          <a:prstGeom prst="rect">
            <a:avLst/>
          </a:prstGeom>
        </p:spPr>
      </p:pic>
    </p:spTree>
    <p:extLst>
      <p:ext uri="{BB962C8B-B14F-4D97-AF65-F5344CB8AC3E}">
        <p14:creationId xmlns:p14="http://schemas.microsoft.com/office/powerpoint/2010/main" val="2200288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3574-FEB1-F867-5125-9A1C419CD41F}"/>
              </a:ext>
            </a:extLst>
          </p:cNvPr>
          <p:cNvSpPr>
            <a:spLocks noGrp="1"/>
          </p:cNvSpPr>
          <p:nvPr>
            <p:ph type="title"/>
          </p:nvPr>
        </p:nvSpPr>
        <p:spPr/>
        <p:txBody>
          <a:bodyPr/>
          <a:lstStyle/>
          <a:p>
            <a:r>
              <a:rPr lang="en-US" dirty="0"/>
              <a:t>MARTINEZ MARKETPLACE – Doing something BIG for Small Businesses!</a:t>
            </a:r>
          </a:p>
        </p:txBody>
      </p:sp>
      <p:sp>
        <p:nvSpPr>
          <p:cNvPr id="3" name="Content Placeholder 2">
            <a:extLst>
              <a:ext uri="{FF2B5EF4-FFF2-40B4-BE49-F238E27FC236}">
                <a16:creationId xmlns:a16="http://schemas.microsoft.com/office/drawing/2014/main" id="{B2DEF87F-D417-82FA-3EFA-6F7C1CED660B}"/>
              </a:ext>
            </a:extLst>
          </p:cNvPr>
          <p:cNvSpPr>
            <a:spLocks noGrp="1"/>
          </p:cNvSpPr>
          <p:nvPr>
            <p:ph sz="half" idx="1"/>
          </p:nvPr>
        </p:nvSpPr>
        <p:spPr>
          <a:xfrm>
            <a:off x="5297041" y="1930400"/>
            <a:ext cx="4184035" cy="3880772"/>
          </a:xfrm>
        </p:spPr>
        <p:txBody>
          <a:bodyPr>
            <a:normAutofit fontScale="77500" lnSpcReduction="20000"/>
          </a:bodyPr>
          <a:lstStyle/>
          <a:p>
            <a:r>
              <a:rPr lang="en-US" dirty="0"/>
              <a:t>Martinez Marketplace is an ideal way to capitalize on the expansion of 4Martinez.org and create a space for small businesses and entrepreneurs to gain access to low or no cost marketing platform</a:t>
            </a:r>
          </a:p>
          <a:p>
            <a:r>
              <a:rPr lang="en-US" dirty="0"/>
              <a:t>Is a way to integrate “shop local” initiative in today’s online world</a:t>
            </a:r>
          </a:p>
          <a:p>
            <a:r>
              <a:rPr lang="en-US" dirty="0"/>
              <a:t>Allows participants to run virtual campaigns, programs and events through the site</a:t>
            </a:r>
          </a:p>
          <a:p>
            <a:r>
              <a:rPr lang="en-US" dirty="0"/>
              <a:t>Provides a different option vs just foot-traffic initiatives that are limited to in-store hours and proximity</a:t>
            </a:r>
          </a:p>
          <a:p>
            <a:r>
              <a:rPr lang="en-US" dirty="0"/>
              <a:t>Increases likelihood that new businesses can build a customer base and increase sales</a:t>
            </a:r>
          </a:p>
          <a:p>
            <a:r>
              <a:rPr lang="en-US" dirty="0"/>
              <a:t>Helps meet diversity and inclusion goals, allowing a “woman owned” or “</a:t>
            </a:r>
            <a:r>
              <a:rPr lang="en-US" dirty="0" err="1"/>
              <a:t>latino</a:t>
            </a:r>
            <a:r>
              <a:rPr lang="en-US" dirty="0"/>
              <a:t> owned” pages where owners products and stories are featured</a:t>
            </a:r>
          </a:p>
        </p:txBody>
      </p:sp>
      <p:sp>
        <p:nvSpPr>
          <p:cNvPr id="4" name="Content Placeholder 3">
            <a:extLst>
              <a:ext uri="{FF2B5EF4-FFF2-40B4-BE49-F238E27FC236}">
                <a16:creationId xmlns:a16="http://schemas.microsoft.com/office/drawing/2014/main" id="{54F748F8-70CF-2DD3-7374-F19783655AB8}"/>
              </a:ext>
            </a:extLst>
          </p:cNvPr>
          <p:cNvSpPr>
            <a:spLocks noGrp="1"/>
          </p:cNvSpPr>
          <p:nvPr>
            <p:ph sz="half" idx="2"/>
          </p:nvPr>
        </p:nvSpPr>
        <p:spPr>
          <a:xfrm>
            <a:off x="791634" y="1930400"/>
            <a:ext cx="4184034" cy="3880773"/>
          </a:xfrm>
        </p:spPr>
        <p:txBody>
          <a:bodyPr>
            <a:normAutofit fontScale="77500" lnSpcReduction="20000"/>
          </a:bodyPr>
          <a:lstStyle/>
          <a:p>
            <a:r>
              <a:rPr lang="en-US" dirty="0"/>
              <a:t>As we move further into the future that’s driven by technology, it’s becoming increasingly clear that online shopping has become a preferred option for many customers.</a:t>
            </a:r>
          </a:p>
          <a:p>
            <a:endParaRPr lang="en-US" dirty="0"/>
          </a:p>
          <a:p>
            <a:r>
              <a:rPr lang="en-US" dirty="0"/>
              <a:t>Being online is important particularly for small businesses.  It gives customers another way to buy from small businesses outside of limited store hours and still shop local.</a:t>
            </a:r>
          </a:p>
          <a:p>
            <a:endParaRPr lang="en-US" dirty="0"/>
          </a:p>
          <a:p>
            <a:pPr lvl="1"/>
            <a:r>
              <a:rPr lang="en-US" sz="3600" dirty="0"/>
              <a:t>Why a local online marketplace?</a:t>
            </a:r>
          </a:p>
          <a:p>
            <a:r>
              <a:rPr lang="en-US" dirty="0"/>
              <a:t>Allows business to aggregate together to build a larger network of localized businesses all selling online together</a:t>
            </a:r>
          </a:p>
          <a:p>
            <a:endParaRPr lang="en-US" dirty="0"/>
          </a:p>
        </p:txBody>
      </p:sp>
    </p:spTree>
    <p:extLst>
      <p:ext uri="{BB962C8B-B14F-4D97-AF65-F5344CB8AC3E}">
        <p14:creationId xmlns:p14="http://schemas.microsoft.com/office/powerpoint/2010/main" val="2421407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F0B8-FB99-B02E-1D2E-D23D95F4BE39}"/>
              </a:ext>
            </a:extLst>
          </p:cNvPr>
          <p:cNvSpPr>
            <a:spLocks noGrp="1"/>
          </p:cNvSpPr>
          <p:nvPr>
            <p:ph type="title"/>
          </p:nvPr>
        </p:nvSpPr>
        <p:spPr/>
        <p:txBody>
          <a:bodyPr/>
          <a:lstStyle/>
          <a:p>
            <a:r>
              <a:rPr lang="en-US" dirty="0"/>
              <a:t>A MARTINEZ MARKETPLACE ALLOWS</a:t>
            </a:r>
          </a:p>
        </p:txBody>
      </p:sp>
      <p:sp>
        <p:nvSpPr>
          <p:cNvPr id="3" name="Content Placeholder 2">
            <a:extLst>
              <a:ext uri="{FF2B5EF4-FFF2-40B4-BE49-F238E27FC236}">
                <a16:creationId xmlns:a16="http://schemas.microsoft.com/office/drawing/2014/main" id="{94B4A1A0-33DA-6120-BFD6-FE9F0AED6BEC}"/>
              </a:ext>
            </a:extLst>
          </p:cNvPr>
          <p:cNvSpPr>
            <a:spLocks noGrp="1"/>
          </p:cNvSpPr>
          <p:nvPr>
            <p:ph sz="half" idx="1"/>
          </p:nvPr>
        </p:nvSpPr>
        <p:spPr/>
        <p:txBody>
          <a:bodyPr/>
          <a:lstStyle/>
          <a:p>
            <a:pPr algn="l"/>
            <a:r>
              <a:rPr lang="en-US" b="1" i="0" u="none" strike="noStrike" cap="all" dirty="0">
                <a:solidFill>
                  <a:srgbClr val="000000"/>
                </a:solidFill>
                <a:effectLst/>
                <a:latin typeface="Open Sans" panose="020B0606030504020204" pitchFamily="34" charset="0"/>
              </a:rPr>
              <a:t>FOCUSED MARKETING EFFORTS</a:t>
            </a:r>
          </a:p>
          <a:p>
            <a:pPr algn="l"/>
            <a:r>
              <a:rPr lang="en-US" b="0" i="0" u="none" strike="noStrike" dirty="0">
                <a:solidFill>
                  <a:srgbClr val="000000"/>
                </a:solidFill>
                <a:effectLst/>
                <a:latin typeface="Open Sans" panose="020B0606030504020204" pitchFamily="34" charset="0"/>
              </a:rPr>
              <a:t>Funnel your shop local campaigns and marketing efforts to ONE site, benefiting ALL small businesses on the platform for a higher return on investment.</a:t>
            </a:r>
          </a:p>
          <a:p>
            <a:endParaRPr lang="en-US" dirty="0"/>
          </a:p>
        </p:txBody>
      </p:sp>
      <p:sp>
        <p:nvSpPr>
          <p:cNvPr id="4" name="Content Placeholder 3">
            <a:extLst>
              <a:ext uri="{FF2B5EF4-FFF2-40B4-BE49-F238E27FC236}">
                <a16:creationId xmlns:a16="http://schemas.microsoft.com/office/drawing/2014/main" id="{7EE4EB7E-9E56-8AC1-C9E1-C098138BF935}"/>
              </a:ext>
            </a:extLst>
          </p:cNvPr>
          <p:cNvSpPr>
            <a:spLocks noGrp="1"/>
          </p:cNvSpPr>
          <p:nvPr>
            <p:ph sz="half" idx="2"/>
          </p:nvPr>
        </p:nvSpPr>
        <p:spPr/>
        <p:txBody>
          <a:bodyPr/>
          <a:lstStyle/>
          <a:p>
            <a:pPr algn="l"/>
            <a:r>
              <a:rPr lang="en-US" b="1" i="0" u="none" strike="noStrike" cap="all" dirty="0">
                <a:solidFill>
                  <a:srgbClr val="000000"/>
                </a:solidFill>
                <a:effectLst/>
                <a:latin typeface="Open Sans" panose="020B0606030504020204" pitchFamily="34" charset="0"/>
              </a:rPr>
              <a:t>KEEP DOLLARS LOCAL</a:t>
            </a:r>
          </a:p>
          <a:p>
            <a:pPr algn="l"/>
            <a:r>
              <a:rPr lang="en-US" b="0" i="0" u="none" strike="noStrike" dirty="0">
                <a:solidFill>
                  <a:srgbClr val="000000"/>
                </a:solidFill>
                <a:effectLst/>
                <a:latin typeface="Open Sans" panose="020B0606030504020204" pitchFamily="34" charset="0"/>
              </a:rPr>
              <a:t>Make it easy for residents to shop local from anywhere while introducing small businesses to more customers.</a:t>
            </a:r>
          </a:p>
          <a:p>
            <a:pPr algn="l"/>
            <a:r>
              <a:rPr lang="en-US" b="1" i="0" u="none" strike="noStrike" cap="all" dirty="0">
                <a:solidFill>
                  <a:srgbClr val="000000"/>
                </a:solidFill>
                <a:effectLst/>
                <a:latin typeface="Open Sans" panose="020B0606030504020204" pitchFamily="34" charset="0"/>
              </a:rPr>
              <a:t>WE MANAGE IT, YOU BENEFIT</a:t>
            </a:r>
          </a:p>
          <a:p>
            <a:pPr algn="l"/>
            <a:r>
              <a:rPr lang="en-US" b="0" i="0" u="none" strike="noStrike" dirty="0">
                <a:solidFill>
                  <a:srgbClr val="000000"/>
                </a:solidFill>
                <a:effectLst/>
                <a:latin typeface="Open Sans" panose="020B0606030504020204" pitchFamily="34" charset="0"/>
              </a:rPr>
              <a:t>Our team at marketplace manages the marketplace on your behalf, directly supporting businesses and customers in your community.</a:t>
            </a:r>
          </a:p>
          <a:p>
            <a:endParaRPr lang="en-US" dirty="0"/>
          </a:p>
        </p:txBody>
      </p:sp>
      <p:pic>
        <p:nvPicPr>
          <p:cNvPr id="6" name="Picture 5" descr="Graphical user interface, website&#10;&#10;Description automatically generated">
            <a:extLst>
              <a:ext uri="{FF2B5EF4-FFF2-40B4-BE49-F238E27FC236}">
                <a16:creationId xmlns:a16="http://schemas.microsoft.com/office/drawing/2014/main" id="{B48D1D32-1300-727F-3797-ED085C92D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76" y="4293061"/>
            <a:ext cx="4367533" cy="2456737"/>
          </a:xfrm>
          <a:prstGeom prst="rect">
            <a:avLst/>
          </a:prstGeom>
        </p:spPr>
      </p:pic>
    </p:spTree>
    <p:extLst>
      <p:ext uri="{BB962C8B-B14F-4D97-AF65-F5344CB8AC3E}">
        <p14:creationId xmlns:p14="http://schemas.microsoft.com/office/powerpoint/2010/main" val="3657539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D9B27-5D9E-AAA1-3A10-1AB88D5AB548}"/>
              </a:ext>
            </a:extLst>
          </p:cNvPr>
          <p:cNvSpPr>
            <a:spLocks noGrp="1"/>
          </p:cNvSpPr>
          <p:nvPr>
            <p:ph type="title"/>
          </p:nvPr>
        </p:nvSpPr>
        <p:spPr>
          <a:xfrm>
            <a:off x="215420" y="135261"/>
            <a:ext cx="8596668" cy="1320800"/>
          </a:xfrm>
        </p:spPr>
        <p:txBody>
          <a:bodyPr>
            <a:normAutofit fontScale="90000"/>
          </a:bodyPr>
          <a:lstStyle/>
          <a:p>
            <a:br>
              <a:rPr lang="en-US" dirty="0"/>
            </a:br>
            <a:r>
              <a:rPr lang="en-US" dirty="0">
                <a:solidFill>
                  <a:schemeClr val="tx1"/>
                </a:solidFill>
              </a:rPr>
              <a:t>SOCIAL MEDIA MARKETING &amp; CONSULTING</a:t>
            </a:r>
            <a:br>
              <a:rPr lang="en-US" dirty="0"/>
            </a:br>
            <a:r>
              <a:rPr lang="en-US" dirty="0"/>
              <a:t>Platform Features:</a:t>
            </a:r>
            <a:br>
              <a:rPr lang="en-US" dirty="0"/>
            </a:br>
            <a:r>
              <a:rPr lang="en-US" dirty="0"/>
              <a:t>	</a:t>
            </a:r>
            <a:r>
              <a:rPr lang="en-US" sz="1600" dirty="0">
                <a:solidFill>
                  <a:schemeClr val="tx1"/>
                </a:solidFill>
              </a:rPr>
              <a:t>Social Assessment – Easily assess local businesses social media strategy </a:t>
            </a:r>
            <a:br>
              <a:rPr lang="en-US" sz="1600" dirty="0">
                <a:solidFill>
                  <a:schemeClr val="tx1"/>
                </a:solidFill>
              </a:rPr>
            </a:br>
            <a:br>
              <a:rPr lang="en-US" sz="1600" dirty="0">
                <a:solidFill>
                  <a:schemeClr val="tx1"/>
                </a:solidFill>
              </a:rPr>
            </a:br>
            <a:r>
              <a:rPr lang="en-US" sz="1600" dirty="0">
                <a:solidFill>
                  <a:schemeClr val="tx1"/>
                </a:solidFill>
              </a:rPr>
              <a:t>	Content Design – Assistance with creative content design</a:t>
            </a:r>
            <a:br>
              <a:rPr lang="en-US" sz="1600" dirty="0">
                <a:solidFill>
                  <a:schemeClr val="tx1"/>
                </a:solidFill>
              </a:rPr>
            </a:br>
            <a:br>
              <a:rPr lang="en-US" sz="1600" dirty="0">
                <a:solidFill>
                  <a:schemeClr val="tx1"/>
                </a:solidFill>
              </a:rPr>
            </a:br>
            <a:r>
              <a:rPr lang="en-US" sz="1600" dirty="0">
                <a:solidFill>
                  <a:schemeClr val="tx1"/>
                </a:solidFill>
              </a:rPr>
              <a:t>	Engaging Content – Provide all the rich and engaging content for businesses </a:t>
            </a:r>
            <a:br>
              <a:rPr lang="en-US" sz="1600" dirty="0">
                <a:solidFill>
                  <a:schemeClr val="tx1"/>
                </a:solidFill>
              </a:rPr>
            </a:br>
            <a:br>
              <a:rPr lang="en-US" sz="1600" dirty="0">
                <a:solidFill>
                  <a:schemeClr val="tx1"/>
                </a:solidFill>
              </a:rPr>
            </a:br>
            <a:r>
              <a:rPr lang="en-US" sz="1600" dirty="0">
                <a:solidFill>
                  <a:schemeClr val="tx1"/>
                </a:solidFill>
              </a:rPr>
              <a:t>	Advanced Scheduling – Schedule and post on advance with an easy-to-use calendar</a:t>
            </a:r>
            <a:br>
              <a:rPr lang="en-US" sz="1600" dirty="0">
                <a:solidFill>
                  <a:schemeClr val="tx1"/>
                </a:solidFill>
              </a:rPr>
            </a:br>
            <a:br>
              <a:rPr lang="en-US" sz="1600" dirty="0">
                <a:solidFill>
                  <a:schemeClr val="tx1"/>
                </a:solidFill>
              </a:rPr>
            </a:br>
            <a:r>
              <a:rPr lang="en-US" sz="1600" dirty="0">
                <a:solidFill>
                  <a:schemeClr val="tx1"/>
                </a:solidFill>
              </a:rPr>
              <a:t>	Tailored Strategy – Provide each business with a tailored strategy for managing social 	media</a:t>
            </a:r>
            <a:br>
              <a:rPr lang="en-US" sz="1600" dirty="0">
                <a:solidFill>
                  <a:schemeClr val="tx1"/>
                </a:solidFill>
              </a:rPr>
            </a:br>
            <a:r>
              <a:rPr lang="en-US" sz="1600" dirty="0">
                <a:solidFill>
                  <a:schemeClr val="tx1"/>
                </a:solidFill>
              </a:rPr>
              <a:t>	</a:t>
            </a:r>
            <a:br>
              <a:rPr lang="en-US" sz="1600" dirty="0">
                <a:solidFill>
                  <a:schemeClr val="tx1"/>
                </a:solidFill>
              </a:rPr>
            </a:br>
            <a:r>
              <a:rPr lang="en-US" sz="1600" dirty="0">
                <a:solidFill>
                  <a:schemeClr val="tx1"/>
                </a:solidFill>
              </a:rPr>
              <a:t>	Reputation Monitoring – Monitor local businesses online reputation on review sites like Yelp and 	provide automatic real-time alerts to businesses</a:t>
            </a:r>
            <a:br>
              <a:rPr lang="en-US" sz="1600" dirty="0">
                <a:solidFill>
                  <a:schemeClr val="tx1"/>
                </a:solidFill>
              </a:rPr>
            </a:br>
            <a:r>
              <a:rPr lang="en-US" sz="1600" dirty="0">
                <a:solidFill>
                  <a:schemeClr val="tx1"/>
                </a:solidFill>
              </a:rPr>
              <a:t>	</a:t>
            </a:r>
            <a:br>
              <a:rPr lang="en-US" sz="1600" dirty="0">
                <a:solidFill>
                  <a:schemeClr val="tx1"/>
                </a:solidFill>
              </a:rPr>
            </a:br>
            <a:r>
              <a:rPr lang="en-US" sz="1600" dirty="0">
                <a:solidFill>
                  <a:schemeClr val="tx1"/>
                </a:solidFill>
              </a:rPr>
              <a:t>	Social Optimization – Assist in design and optimization of social media profiles</a:t>
            </a:r>
            <a:br>
              <a:rPr lang="en-US" sz="1600" dirty="0">
                <a:solidFill>
                  <a:schemeClr val="tx1"/>
                </a:solidFill>
              </a:rPr>
            </a:br>
            <a:r>
              <a:rPr lang="en-US" sz="1600" dirty="0">
                <a:solidFill>
                  <a:schemeClr val="tx1"/>
                </a:solidFill>
              </a:rPr>
              <a:t>		</a:t>
            </a:r>
            <a:br>
              <a:rPr lang="en-US" sz="1600" dirty="0">
                <a:solidFill>
                  <a:schemeClr val="tx1"/>
                </a:solidFill>
              </a:rPr>
            </a:br>
            <a:r>
              <a:rPr lang="en-US" sz="1600" dirty="0">
                <a:solidFill>
                  <a:schemeClr val="tx1"/>
                </a:solidFill>
              </a:rPr>
              <a:t>	Sweepstakes – Build sweepstakes and giveaways for local businesses</a:t>
            </a:r>
            <a:br>
              <a:rPr lang="en-US" sz="1600" dirty="0">
                <a:solidFill>
                  <a:schemeClr val="tx1"/>
                </a:solidFill>
              </a:rPr>
            </a:br>
            <a:r>
              <a:rPr lang="en-US" sz="1600" dirty="0">
                <a:solidFill>
                  <a:schemeClr val="tx1"/>
                </a:solidFill>
              </a:rPr>
              <a:t>		</a:t>
            </a:r>
            <a:br>
              <a:rPr lang="en-US" sz="1600" dirty="0">
                <a:solidFill>
                  <a:schemeClr val="tx1"/>
                </a:solidFill>
              </a:rPr>
            </a:br>
            <a:r>
              <a:rPr lang="en-US" sz="1600" dirty="0">
                <a:solidFill>
                  <a:schemeClr val="tx1"/>
                </a:solidFill>
              </a:rPr>
              <a:t>	Social Deals – Help businesses generate new and returning customers with social deals</a:t>
            </a:r>
            <a:br>
              <a:rPr lang="en-US" sz="1600" dirty="0">
                <a:solidFill>
                  <a:schemeClr val="tx1"/>
                </a:solidFill>
              </a:rPr>
            </a:br>
            <a:r>
              <a:rPr lang="en-US" sz="1600" dirty="0">
                <a:solidFill>
                  <a:schemeClr val="tx1"/>
                </a:solidFill>
              </a:rPr>
              <a:t>		</a:t>
            </a:r>
            <a:br>
              <a:rPr lang="en-US" sz="1600" dirty="0">
                <a:solidFill>
                  <a:schemeClr val="tx1"/>
                </a:solidFill>
              </a:rPr>
            </a:br>
            <a:r>
              <a:rPr lang="en-US" sz="1600" dirty="0">
                <a:solidFill>
                  <a:schemeClr val="tx1"/>
                </a:solidFill>
              </a:rPr>
              <a:t>	Social Analytics – Share valuable analytics reports across all social channels</a:t>
            </a:r>
            <a:br>
              <a:rPr lang="en-US" sz="2000" dirty="0"/>
            </a:br>
            <a:endParaRPr lang="en-US" sz="2000" dirty="0"/>
          </a:p>
        </p:txBody>
      </p:sp>
      <p:pic>
        <p:nvPicPr>
          <p:cNvPr id="7" name="Picture 6" descr="A picture containing treemap chart&#10;&#10;Description automatically generated">
            <a:extLst>
              <a:ext uri="{FF2B5EF4-FFF2-40B4-BE49-F238E27FC236}">
                <a16:creationId xmlns:a16="http://schemas.microsoft.com/office/drawing/2014/main" id="{30AEB172-8415-520D-2A2D-7CEA5C8D6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088" y="5230161"/>
            <a:ext cx="3082890" cy="1543756"/>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869FB761-34FE-0B17-F70B-3B5E5C2C2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658" y="522427"/>
            <a:ext cx="3728943" cy="1867267"/>
          </a:xfrm>
          <a:prstGeom prst="rect">
            <a:avLst/>
          </a:prstGeom>
        </p:spPr>
      </p:pic>
    </p:spTree>
    <p:extLst>
      <p:ext uri="{BB962C8B-B14F-4D97-AF65-F5344CB8AC3E}">
        <p14:creationId xmlns:p14="http://schemas.microsoft.com/office/powerpoint/2010/main" val="50858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FA6E-103E-589C-E522-A6C45927F376}"/>
              </a:ext>
            </a:extLst>
          </p:cNvPr>
          <p:cNvSpPr>
            <a:spLocks noGrp="1"/>
          </p:cNvSpPr>
          <p:nvPr>
            <p:ph type="title"/>
          </p:nvPr>
        </p:nvSpPr>
        <p:spPr/>
        <p:txBody>
          <a:bodyPr/>
          <a:lstStyle/>
          <a:p>
            <a:r>
              <a:rPr lang="en-US" dirty="0"/>
              <a:t>The Chamber Purpose, Mission and Vision</a:t>
            </a:r>
          </a:p>
        </p:txBody>
      </p:sp>
      <p:sp>
        <p:nvSpPr>
          <p:cNvPr id="3" name="Content Placeholder 2">
            <a:extLst>
              <a:ext uri="{FF2B5EF4-FFF2-40B4-BE49-F238E27FC236}">
                <a16:creationId xmlns:a16="http://schemas.microsoft.com/office/drawing/2014/main" id="{541AF0CE-B6B8-D1BC-4A08-D352D6463793}"/>
              </a:ext>
            </a:extLst>
          </p:cNvPr>
          <p:cNvSpPr>
            <a:spLocks noGrp="1"/>
          </p:cNvSpPr>
          <p:nvPr>
            <p:ph sz="half" idx="1"/>
          </p:nvPr>
        </p:nvSpPr>
        <p:spPr/>
        <p:txBody>
          <a:bodyPr/>
          <a:lstStyle/>
          <a:p>
            <a:r>
              <a:rPr lang="en-US" dirty="0"/>
              <a:t>The Mission of the Chamber of Commerce is to be a </a:t>
            </a:r>
            <a:r>
              <a:rPr lang="en-US" dirty="0">
                <a:solidFill>
                  <a:schemeClr val="accent2"/>
                </a:solidFill>
              </a:rPr>
              <a:t>CATALYST</a:t>
            </a:r>
            <a:r>
              <a:rPr lang="en-US" dirty="0"/>
              <a:t> for business growth and development, a </a:t>
            </a:r>
            <a:r>
              <a:rPr lang="en-US" dirty="0">
                <a:solidFill>
                  <a:schemeClr val="accent2"/>
                </a:solidFill>
              </a:rPr>
              <a:t>CONVENER</a:t>
            </a:r>
            <a:r>
              <a:rPr lang="en-US" dirty="0"/>
              <a:t> of business leaders and influencers and a </a:t>
            </a:r>
            <a:r>
              <a:rPr lang="en-US" dirty="0">
                <a:solidFill>
                  <a:schemeClr val="accent2"/>
                </a:solidFill>
              </a:rPr>
              <a:t>CHAMPION</a:t>
            </a:r>
            <a:r>
              <a:rPr lang="en-US" dirty="0"/>
              <a:t> for a strong community.</a:t>
            </a:r>
          </a:p>
        </p:txBody>
      </p:sp>
      <p:sp>
        <p:nvSpPr>
          <p:cNvPr id="4" name="Content Placeholder 3">
            <a:extLst>
              <a:ext uri="{FF2B5EF4-FFF2-40B4-BE49-F238E27FC236}">
                <a16:creationId xmlns:a16="http://schemas.microsoft.com/office/drawing/2014/main" id="{421D2BFE-DB0B-CBDD-DB0D-C8D2D5B1E342}"/>
              </a:ext>
            </a:extLst>
          </p:cNvPr>
          <p:cNvSpPr>
            <a:spLocks noGrp="1"/>
          </p:cNvSpPr>
          <p:nvPr>
            <p:ph sz="half" idx="2"/>
          </p:nvPr>
        </p:nvSpPr>
        <p:spPr/>
        <p:txBody>
          <a:bodyPr/>
          <a:lstStyle/>
          <a:p>
            <a:r>
              <a:rPr lang="en-US" dirty="0"/>
              <a:t>Our Vision is to be a superior Chamber of Commerce providing our members with the best possible opportunities for stability and growth, enticing new businesses, promoting tourism and the arts and creating a quality environment for our community that will lead to strong economic development.</a:t>
            </a:r>
          </a:p>
        </p:txBody>
      </p:sp>
    </p:spTree>
    <p:extLst>
      <p:ext uri="{BB962C8B-B14F-4D97-AF65-F5344CB8AC3E}">
        <p14:creationId xmlns:p14="http://schemas.microsoft.com/office/powerpoint/2010/main" val="1197081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46E30-B9C1-9E11-D6E0-A49708FD8216}"/>
              </a:ext>
            </a:extLst>
          </p:cNvPr>
          <p:cNvSpPr>
            <a:spLocks noGrp="1"/>
          </p:cNvSpPr>
          <p:nvPr>
            <p:ph type="title"/>
          </p:nvPr>
        </p:nvSpPr>
        <p:spPr/>
        <p:txBody>
          <a:bodyPr/>
          <a:lstStyle/>
          <a:p>
            <a:endParaRPr lang="en-US" dirty="0"/>
          </a:p>
        </p:txBody>
      </p:sp>
      <p:pic>
        <p:nvPicPr>
          <p:cNvPr id="4" name="Picture 3" descr="Graphical user interface, website&#10;&#10;Description automatically generated">
            <a:extLst>
              <a:ext uri="{FF2B5EF4-FFF2-40B4-BE49-F238E27FC236}">
                <a16:creationId xmlns:a16="http://schemas.microsoft.com/office/drawing/2014/main" id="{FA35830C-AE0E-25C0-EBCA-C519DBF6C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46" y="119269"/>
            <a:ext cx="6858000" cy="6858000"/>
          </a:xfrm>
          <a:prstGeom prst="rect">
            <a:avLst/>
          </a:prstGeom>
        </p:spPr>
      </p:pic>
    </p:spTree>
    <p:extLst>
      <p:ext uri="{BB962C8B-B14F-4D97-AF65-F5344CB8AC3E}">
        <p14:creationId xmlns:p14="http://schemas.microsoft.com/office/powerpoint/2010/main" val="1680722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F8C01-3284-7AB8-60F3-AC0D0CCEE623}"/>
              </a:ext>
            </a:extLst>
          </p:cNvPr>
          <p:cNvSpPr>
            <a:spLocks noGrp="1"/>
          </p:cNvSpPr>
          <p:nvPr>
            <p:ph type="title"/>
          </p:nvPr>
        </p:nvSpPr>
        <p:spPr/>
        <p:txBody>
          <a:bodyPr>
            <a:normAutofit fontScale="90000"/>
          </a:bodyPr>
          <a:lstStyle/>
          <a:p>
            <a:r>
              <a:rPr lang="en-US" dirty="0"/>
              <a:t>PUBLICITY, PARTNERSHIPS &amp; PROMOTION</a:t>
            </a:r>
            <a:br>
              <a:rPr lang="en-US" dirty="0"/>
            </a:br>
            <a:br>
              <a:rPr lang="en-US" dirty="0"/>
            </a:br>
            <a:endParaRPr lang="en-US" dirty="0"/>
          </a:p>
        </p:txBody>
      </p:sp>
      <p:pic>
        <p:nvPicPr>
          <p:cNvPr id="4" name="Picture 3" descr="Logo&#10;&#10;Description automatically generated with medium confidence">
            <a:extLst>
              <a:ext uri="{FF2B5EF4-FFF2-40B4-BE49-F238E27FC236}">
                <a16:creationId xmlns:a16="http://schemas.microsoft.com/office/drawing/2014/main" id="{C39D0C5A-6982-EE65-2E79-9B2803D87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529" y="3810922"/>
            <a:ext cx="4834264" cy="2707188"/>
          </a:xfrm>
          <a:prstGeom prst="rect">
            <a:avLst/>
          </a:prstGeom>
        </p:spPr>
      </p:pic>
      <p:pic>
        <p:nvPicPr>
          <p:cNvPr id="6" name="Picture 5" descr="Logo">
            <a:extLst>
              <a:ext uri="{FF2B5EF4-FFF2-40B4-BE49-F238E27FC236}">
                <a16:creationId xmlns:a16="http://schemas.microsoft.com/office/drawing/2014/main" id="{7B71C436-1387-3CC8-B7BB-B25309BA6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16" y="1848498"/>
            <a:ext cx="3315163" cy="1962424"/>
          </a:xfrm>
          <a:prstGeom prst="rect">
            <a:avLst/>
          </a:prstGeom>
        </p:spPr>
      </p:pic>
      <p:pic>
        <p:nvPicPr>
          <p:cNvPr id="8" name="Picture 7" descr="Text&#10;&#10;Description automatically generated">
            <a:extLst>
              <a:ext uri="{FF2B5EF4-FFF2-40B4-BE49-F238E27FC236}">
                <a16:creationId xmlns:a16="http://schemas.microsoft.com/office/drawing/2014/main" id="{D8F65BD2-CB0F-5E3A-F1BC-BDB754090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61" y="2129559"/>
            <a:ext cx="4535868" cy="1681363"/>
          </a:xfrm>
          <a:prstGeom prst="rect">
            <a:avLst/>
          </a:prstGeom>
        </p:spPr>
      </p:pic>
    </p:spTree>
    <p:extLst>
      <p:ext uri="{BB962C8B-B14F-4D97-AF65-F5344CB8AC3E}">
        <p14:creationId xmlns:p14="http://schemas.microsoft.com/office/powerpoint/2010/main" val="1993805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6502-D7A0-932F-999D-35FFD4FE05B9}"/>
              </a:ext>
            </a:extLst>
          </p:cNvPr>
          <p:cNvSpPr>
            <a:spLocks noGrp="1"/>
          </p:cNvSpPr>
          <p:nvPr>
            <p:ph type="title"/>
          </p:nvPr>
        </p:nvSpPr>
        <p:spPr/>
        <p:txBody>
          <a:bodyPr>
            <a:normAutofit fontScale="90000"/>
          </a:bodyPr>
          <a:lstStyle/>
          <a:p>
            <a:br>
              <a:rPr lang="en-US" sz="4000" dirty="0"/>
            </a:br>
            <a:r>
              <a:rPr lang="en-US" sz="6000" dirty="0"/>
              <a:t>NEW PROJECTS</a:t>
            </a:r>
          </a:p>
        </p:txBody>
      </p:sp>
      <p:sp>
        <p:nvSpPr>
          <p:cNvPr id="3" name="Content Placeholder 2">
            <a:extLst>
              <a:ext uri="{FF2B5EF4-FFF2-40B4-BE49-F238E27FC236}">
                <a16:creationId xmlns:a16="http://schemas.microsoft.com/office/drawing/2014/main" id="{14C9204B-04E4-47E9-B300-4AB12DCFF2F1}"/>
              </a:ext>
            </a:extLst>
          </p:cNvPr>
          <p:cNvSpPr>
            <a:spLocks noGrp="1"/>
          </p:cNvSpPr>
          <p:nvPr>
            <p:ph sz="half" idx="1"/>
          </p:nvPr>
        </p:nvSpPr>
        <p:spPr>
          <a:xfrm>
            <a:off x="3753016" y="5836257"/>
            <a:ext cx="1108353" cy="205104"/>
          </a:xfrm>
        </p:spPr>
        <p:txBody>
          <a:bodyPr>
            <a:normAutofit fontScale="47500" lnSpcReduction="20000"/>
          </a:bodyPr>
          <a:lstStyle/>
          <a:p>
            <a:endParaRPr lang="en-US" dirty="0"/>
          </a:p>
        </p:txBody>
      </p:sp>
      <p:sp>
        <p:nvSpPr>
          <p:cNvPr id="4" name="Content Placeholder 3">
            <a:extLst>
              <a:ext uri="{FF2B5EF4-FFF2-40B4-BE49-F238E27FC236}">
                <a16:creationId xmlns:a16="http://schemas.microsoft.com/office/drawing/2014/main" id="{D749D1A9-A394-B76D-ED94-35D1E978C514}"/>
              </a:ext>
            </a:extLst>
          </p:cNvPr>
          <p:cNvSpPr>
            <a:spLocks noGrp="1"/>
          </p:cNvSpPr>
          <p:nvPr>
            <p:ph sz="half" idx="2"/>
          </p:nvPr>
        </p:nvSpPr>
        <p:spPr>
          <a:xfrm>
            <a:off x="6488264" y="5581816"/>
            <a:ext cx="1108353" cy="349857"/>
          </a:xfrm>
        </p:spPr>
        <p:txBody>
          <a:bodyPr>
            <a:normAutofit fontScale="47500" lnSpcReduction="20000"/>
          </a:bodyPr>
          <a:lstStyle/>
          <a:p>
            <a:endParaRPr lang="en-US" dirty="0"/>
          </a:p>
        </p:txBody>
      </p:sp>
    </p:spTree>
    <p:extLst>
      <p:ext uri="{BB962C8B-B14F-4D97-AF65-F5344CB8AC3E}">
        <p14:creationId xmlns:p14="http://schemas.microsoft.com/office/powerpoint/2010/main" val="126334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Content Placeholder 5" descr="A picture containing calendar&#10;&#10;Description automatically generated">
            <a:extLst>
              <a:ext uri="{FF2B5EF4-FFF2-40B4-BE49-F238E27FC236}">
                <a16:creationId xmlns:a16="http://schemas.microsoft.com/office/drawing/2014/main" id="{8464D31A-7592-3896-B6CE-E5AA587A402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091" t="20549" b="35729"/>
          <a:stretch/>
        </p:blipFill>
        <p:spPr>
          <a:xfrm>
            <a:off x="-245095" y="-8467"/>
            <a:ext cx="12191999" cy="6857990"/>
          </a:xfrm>
          <a:prstGeom prst="rect">
            <a:avLst/>
          </a:prstGeom>
        </p:spPr>
      </p:pic>
      <p:sp>
        <p:nvSpPr>
          <p:cNvPr id="23" name="Isosceles Triangle 22">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Parallelogram 24">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3DA473D-66A5-A68B-DC51-2955C770E1C9}"/>
              </a:ext>
            </a:extLst>
          </p:cNvPr>
          <p:cNvSpPr>
            <a:spLocks noGrp="1"/>
          </p:cNvSpPr>
          <p:nvPr>
            <p:ph type="title"/>
          </p:nvPr>
        </p:nvSpPr>
        <p:spPr>
          <a:xfrm>
            <a:off x="3500800" y="2708223"/>
            <a:ext cx="6684666" cy="2957931"/>
          </a:xfrm>
        </p:spPr>
        <p:txBody>
          <a:bodyPr vert="horz" lIns="91440" tIns="45720" rIns="91440" bIns="45720" rtlCol="0" anchor="b">
            <a:noAutofit/>
          </a:bodyPr>
          <a:lstStyle/>
          <a:p>
            <a:pPr algn="r">
              <a:lnSpc>
                <a:spcPct val="90000"/>
              </a:lnSpc>
            </a:pPr>
            <a:r>
              <a:rPr lang="en-US" dirty="0"/>
              <a:t>Community/Relocation Guide Featuring :Restaurants, Shopping &amp; Entertainment</a:t>
            </a:r>
          </a:p>
        </p:txBody>
      </p:sp>
      <p:sp>
        <p:nvSpPr>
          <p:cNvPr id="4" name="Content Placeholder 3">
            <a:extLst>
              <a:ext uri="{FF2B5EF4-FFF2-40B4-BE49-F238E27FC236}">
                <a16:creationId xmlns:a16="http://schemas.microsoft.com/office/drawing/2014/main" id="{EA0B998B-08A1-8C12-06F0-6CDC4179C7A1}"/>
              </a:ext>
            </a:extLst>
          </p:cNvPr>
          <p:cNvSpPr>
            <a:spLocks noGrp="1"/>
          </p:cNvSpPr>
          <p:nvPr>
            <p:ph sz="half" idx="2"/>
          </p:nvPr>
        </p:nvSpPr>
        <p:spPr>
          <a:xfrm>
            <a:off x="4700964" y="4050832"/>
            <a:ext cx="4573037" cy="1096899"/>
          </a:xfrm>
        </p:spPr>
        <p:txBody>
          <a:bodyPr vert="horz" lIns="91440" tIns="45720" rIns="91440" bIns="45720" rtlCol="0" anchor="t">
            <a:normAutofit/>
          </a:bodyPr>
          <a:lstStyle/>
          <a:p>
            <a:pPr marL="0" indent="0" algn="r">
              <a:buNone/>
            </a:pPr>
            <a:r>
              <a:rPr lang="en-US" dirty="0">
                <a:solidFill>
                  <a:schemeClr val="bg1"/>
                </a:solidFill>
              </a:rPr>
              <a:t> </a:t>
            </a:r>
          </a:p>
        </p:txBody>
      </p:sp>
      <p:sp>
        <p:nvSpPr>
          <p:cNvPr id="37"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34775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8" name="Straight Connector 47">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Isosceles Triangle 55">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9" name="Rectangle 5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 name="Rectangle 6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Shape 7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D19F6D-A5DA-04CF-D7CA-4FB4C9E6F029}"/>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   </a:t>
            </a:r>
          </a:p>
        </p:txBody>
      </p:sp>
      <p:pic>
        <p:nvPicPr>
          <p:cNvPr id="8" name="Content Placeholder 7" descr="Text&#10;&#10;Description automatically generated with low confidence">
            <a:extLst>
              <a:ext uri="{FF2B5EF4-FFF2-40B4-BE49-F238E27FC236}">
                <a16:creationId xmlns:a16="http://schemas.microsoft.com/office/drawing/2014/main" id="{CD048DDA-1CBA-F328-5153-9F479505C2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83" y="513535"/>
            <a:ext cx="5881730" cy="5881730"/>
          </a:xfrm>
          <a:prstGeom prst="rect">
            <a:avLst/>
          </a:prstGeom>
        </p:spPr>
      </p:pic>
      <p:sp>
        <p:nvSpPr>
          <p:cNvPr id="4" name="Content Placeholder 3">
            <a:extLst>
              <a:ext uri="{FF2B5EF4-FFF2-40B4-BE49-F238E27FC236}">
                <a16:creationId xmlns:a16="http://schemas.microsoft.com/office/drawing/2014/main" id="{0AA882BA-FFE5-925B-8C68-D1E311835C54}"/>
              </a:ext>
            </a:extLst>
          </p:cNvPr>
          <p:cNvSpPr>
            <a:spLocks noGrp="1"/>
          </p:cNvSpPr>
          <p:nvPr>
            <p:ph sz="half" idx="2"/>
          </p:nvPr>
        </p:nvSpPr>
        <p:spPr>
          <a:xfrm>
            <a:off x="7181725" y="2837329"/>
            <a:ext cx="4512988" cy="3317938"/>
          </a:xfrm>
        </p:spPr>
        <p:txBody>
          <a:bodyPr vert="horz" lIns="91440" tIns="45720" rIns="91440" bIns="45720" rtlCol="0" anchor="t">
            <a:normAutofit/>
          </a:bodyPr>
          <a:lstStyle/>
          <a:p>
            <a:r>
              <a:rPr lang="en-US">
                <a:solidFill>
                  <a:srgbClr val="FFFFFF"/>
                </a:solidFill>
              </a:rPr>
              <a:t>Prix Fix</a:t>
            </a:r>
          </a:p>
          <a:p>
            <a:r>
              <a:rPr lang="en-US">
                <a:solidFill>
                  <a:srgbClr val="FFFFFF"/>
                </a:solidFill>
              </a:rPr>
              <a:t> To Go Options</a:t>
            </a:r>
          </a:p>
          <a:p>
            <a:r>
              <a:rPr lang="en-US">
                <a:solidFill>
                  <a:srgbClr val="FFFFFF"/>
                </a:solidFill>
              </a:rPr>
              <a:t>Restaurant List: Hours, Number for Take-Out/Pick-Up Orders</a:t>
            </a:r>
          </a:p>
          <a:p>
            <a:pPr marL="0" indent="0"/>
            <a:r>
              <a:rPr lang="en-US">
                <a:solidFill>
                  <a:srgbClr val="FFFFFF"/>
                </a:solidFill>
              </a:rPr>
              <a:t> </a:t>
            </a:r>
          </a:p>
        </p:txBody>
      </p:sp>
      <p:pic>
        <p:nvPicPr>
          <p:cNvPr id="10" name="Picture 9" descr="Shape&#10;&#10;Description automatically generated">
            <a:extLst>
              <a:ext uri="{FF2B5EF4-FFF2-40B4-BE49-F238E27FC236}">
                <a16:creationId xmlns:a16="http://schemas.microsoft.com/office/drawing/2014/main" id="{9EA51581-78BE-01F5-E534-90AA8EA13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841" y="957645"/>
            <a:ext cx="2139612" cy="2086122"/>
          </a:xfrm>
          <a:prstGeom prst="rect">
            <a:avLst/>
          </a:prstGeom>
        </p:spPr>
      </p:pic>
    </p:spTree>
    <p:extLst>
      <p:ext uri="{BB962C8B-B14F-4D97-AF65-F5344CB8AC3E}">
        <p14:creationId xmlns:p14="http://schemas.microsoft.com/office/powerpoint/2010/main" val="1232412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A622-2703-C12B-0A82-9B4DEFDA9BC3}"/>
              </a:ext>
            </a:extLst>
          </p:cNvPr>
          <p:cNvSpPr>
            <a:spLocks noGrp="1"/>
          </p:cNvSpPr>
          <p:nvPr>
            <p:ph type="title"/>
          </p:nvPr>
        </p:nvSpPr>
        <p:spPr/>
        <p:txBody>
          <a:bodyPr>
            <a:normAutofit fontScale="90000"/>
          </a:bodyPr>
          <a:lstStyle/>
          <a:p>
            <a:br>
              <a:rPr lang="en-US" dirty="0"/>
            </a:br>
            <a:r>
              <a:rPr lang="en-US" dirty="0"/>
              <a:t>Welcome Packets &amp; Offers – Keeping it Local</a:t>
            </a:r>
          </a:p>
        </p:txBody>
      </p:sp>
      <p:sp>
        <p:nvSpPr>
          <p:cNvPr id="3" name="Content Placeholder 2">
            <a:extLst>
              <a:ext uri="{FF2B5EF4-FFF2-40B4-BE49-F238E27FC236}">
                <a16:creationId xmlns:a16="http://schemas.microsoft.com/office/drawing/2014/main" id="{474ACD94-B946-4C37-3793-F6794A7C1430}"/>
              </a:ext>
            </a:extLst>
          </p:cNvPr>
          <p:cNvSpPr>
            <a:spLocks noGrp="1"/>
          </p:cNvSpPr>
          <p:nvPr>
            <p:ph sz="half" idx="1"/>
          </p:nvPr>
        </p:nvSpPr>
        <p:spPr/>
        <p:txBody>
          <a:bodyPr/>
          <a:lstStyle/>
          <a:p>
            <a:endParaRPr lang="en-US" dirty="0"/>
          </a:p>
          <a:p>
            <a:endParaRPr lang="en-US" dirty="0"/>
          </a:p>
        </p:txBody>
      </p:sp>
      <p:pic>
        <p:nvPicPr>
          <p:cNvPr id="6" name="Content Placeholder 5" descr="Logo&#10;&#10;Description automatically generated">
            <a:extLst>
              <a:ext uri="{FF2B5EF4-FFF2-40B4-BE49-F238E27FC236}">
                <a16:creationId xmlns:a16="http://schemas.microsoft.com/office/drawing/2014/main" id="{8A48B544-4E68-0335-829E-D7C46D5488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68605" y="2160589"/>
            <a:ext cx="3033580" cy="3033580"/>
          </a:xfrm>
        </p:spPr>
      </p:pic>
      <p:pic>
        <p:nvPicPr>
          <p:cNvPr id="8" name="Picture 7" descr="Logo, company name&#10;&#10;Description automatically generated">
            <a:extLst>
              <a:ext uri="{FF2B5EF4-FFF2-40B4-BE49-F238E27FC236}">
                <a16:creationId xmlns:a16="http://schemas.microsoft.com/office/drawing/2014/main" id="{420F7D92-D8F5-41B9-DF67-E936B06FC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418" y="3525625"/>
            <a:ext cx="2730082" cy="2070312"/>
          </a:xfrm>
          <a:prstGeom prst="rect">
            <a:avLst/>
          </a:prstGeom>
        </p:spPr>
      </p:pic>
      <p:pic>
        <p:nvPicPr>
          <p:cNvPr id="10" name="Picture 9" descr="Logo, company name&#10;&#10;Description automatically generated">
            <a:extLst>
              <a:ext uri="{FF2B5EF4-FFF2-40B4-BE49-F238E27FC236}">
                <a16:creationId xmlns:a16="http://schemas.microsoft.com/office/drawing/2014/main" id="{254359A3-225B-7F63-331F-25CF008E8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067" y="1930400"/>
            <a:ext cx="2571750" cy="1238250"/>
          </a:xfrm>
          <a:prstGeom prst="rect">
            <a:avLst/>
          </a:prstGeom>
        </p:spPr>
      </p:pic>
    </p:spTree>
    <p:extLst>
      <p:ext uri="{BB962C8B-B14F-4D97-AF65-F5344CB8AC3E}">
        <p14:creationId xmlns:p14="http://schemas.microsoft.com/office/powerpoint/2010/main" val="742194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Shape 4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66367A0-E6D7-F4B6-B359-9DB52CC12C7E}"/>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2022 FUNDING </a:t>
            </a:r>
          </a:p>
        </p:txBody>
      </p:sp>
      <p:pic>
        <p:nvPicPr>
          <p:cNvPr id="6" name="Content Placeholder 5" descr="Money with solid fill">
            <a:extLst>
              <a:ext uri="{FF2B5EF4-FFF2-40B4-BE49-F238E27FC236}">
                <a16:creationId xmlns:a16="http://schemas.microsoft.com/office/drawing/2014/main" id="{4DC48F8C-510A-CD07-A3D3-DC48F7981762}"/>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FF567193-94BC-17CB-738D-86CDB84B25A7}"/>
              </a:ext>
            </a:extLst>
          </p:cNvPr>
          <p:cNvSpPr>
            <a:spLocks noGrp="1"/>
          </p:cNvSpPr>
          <p:nvPr>
            <p:ph sz="half" idx="1"/>
          </p:nvPr>
        </p:nvSpPr>
        <p:spPr>
          <a:xfrm>
            <a:off x="7181725" y="2837329"/>
            <a:ext cx="4512988" cy="3317938"/>
          </a:xfrm>
        </p:spPr>
        <p:txBody>
          <a:bodyPr vert="horz" lIns="91440" tIns="45720" rIns="91440" bIns="45720" rtlCol="0" anchor="t">
            <a:normAutofit/>
          </a:bodyPr>
          <a:lstStyle/>
          <a:p>
            <a:pPr marL="0" indent="0">
              <a:buNone/>
            </a:pPr>
            <a:endParaRPr lang="en-US" sz="2000" dirty="0">
              <a:solidFill>
                <a:srgbClr val="FFFFFF"/>
              </a:solidFill>
            </a:endParaRPr>
          </a:p>
          <a:p>
            <a:pPr lvl="1"/>
            <a:r>
              <a:rPr lang="en-US" sz="2000" dirty="0">
                <a:solidFill>
                  <a:srgbClr val="FFFFFF"/>
                </a:solidFill>
              </a:rPr>
              <a:t> Covered basic operational expenses &amp; staff during post pandemic recovery</a:t>
            </a:r>
          </a:p>
          <a:p>
            <a:pPr lvl="1"/>
            <a:r>
              <a:rPr lang="en-US" sz="2000" dirty="0">
                <a:solidFill>
                  <a:srgbClr val="FFFFFF"/>
                </a:solidFill>
              </a:rPr>
              <a:t>Allowed us to partially cover up-front expenses to continue to host the events</a:t>
            </a:r>
          </a:p>
        </p:txBody>
      </p:sp>
    </p:spTree>
    <p:extLst>
      <p:ext uri="{BB962C8B-B14F-4D97-AF65-F5344CB8AC3E}">
        <p14:creationId xmlns:p14="http://schemas.microsoft.com/office/powerpoint/2010/main" val="2787160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C86C-A6C1-6719-7EEB-F14ED35448D1}"/>
              </a:ext>
            </a:extLst>
          </p:cNvPr>
          <p:cNvSpPr>
            <a:spLocks noGrp="1"/>
          </p:cNvSpPr>
          <p:nvPr>
            <p:ph type="title"/>
          </p:nvPr>
        </p:nvSpPr>
        <p:spPr/>
        <p:txBody>
          <a:bodyPr/>
          <a:lstStyle/>
          <a:p>
            <a:r>
              <a:rPr lang="en-US" dirty="0"/>
              <a:t>ADDITIONAL FUNDING BUDGET </a:t>
            </a:r>
          </a:p>
        </p:txBody>
      </p:sp>
      <p:sp>
        <p:nvSpPr>
          <p:cNvPr id="3" name="Content Placeholder 2">
            <a:extLst>
              <a:ext uri="{FF2B5EF4-FFF2-40B4-BE49-F238E27FC236}">
                <a16:creationId xmlns:a16="http://schemas.microsoft.com/office/drawing/2014/main" id="{3C1A50E5-6EDE-70AD-10EF-2ABCDE281D7F}"/>
              </a:ext>
            </a:extLst>
          </p:cNvPr>
          <p:cNvSpPr>
            <a:spLocks noGrp="1"/>
          </p:cNvSpPr>
          <p:nvPr>
            <p:ph sz="half" idx="1"/>
          </p:nvPr>
        </p:nvSpPr>
        <p:spPr/>
        <p:txBody>
          <a:bodyPr>
            <a:normAutofit fontScale="85000" lnSpcReduction="20000"/>
          </a:bodyPr>
          <a:lstStyle/>
          <a:p>
            <a:r>
              <a:rPr lang="en-US" dirty="0"/>
              <a:t>STAFFING</a:t>
            </a:r>
          </a:p>
          <a:p>
            <a:r>
              <a:rPr lang="en-US" dirty="0"/>
              <a:t>Membership Director – Increase hours to F/T – Additional Increase of $20,800 (Add retention to job description)</a:t>
            </a:r>
          </a:p>
          <a:p>
            <a:r>
              <a:rPr lang="en-US" dirty="0"/>
              <a:t>Hire Administrative/Event support F/T $35,360</a:t>
            </a:r>
          </a:p>
          <a:p>
            <a:r>
              <a:rPr lang="en-US" dirty="0"/>
              <a:t>Technology Upgrade $5,000</a:t>
            </a:r>
          </a:p>
          <a:p>
            <a:r>
              <a:rPr lang="en-US" dirty="0"/>
              <a:t>Health Benefits – </a:t>
            </a:r>
          </a:p>
          <a:p>
            <a:endParaRPr lang="en-US" dirty="0"/>
          </a:p>
          <a:p>
            <a:r>
              <a:rPr lang="en-US" dirty="0"/>
              <a:t>TOTAL: $61,160 +</a:t>
            </a:r>
          </a:p>
        </p:txBody>
      </p:sp>
      <p:sp>
        <p:nvSpPr>
          <p:cNvPr id="4" name="Content Placeholder 3">
            <a:extLst>
              <a:ext uri="{FF2B5EF4-FFF2-40B4-BE49-F238E27FC236}">
                <a16:creationId xmlns:a16="http://schemas.microsoft.com/office/drawing/2014/main" id="{396CB1FB-7F8B-B31D-26D6-C1ACFF951E54}"/>
              </a:ext>
            </a:extLst>
          </p:cNvPr>
          <p:cNvSpPr>
            <a:spLocks noGrp="1"/>
          </p:cNvSpPr>
          <p:nvPr>
            <p:ph sz="half" idx="2"/>
          </p:nvPr>
        </p:nvSpPr>
        <p:spPr/>
        <p:txBody>
          <a:bodyPr>
            <a:normAutofit fontScale="85000" lnSpcReduction="20000"/>
          </a:bodyPr>
          <a:lstStyle/>
          <a:p>
            <a:r>
              <a:rPr lang="en-US" dirty="0"/>
              <a:t>NEW INITIATIVES</a:t>
            </a:r>
          </a:p>
          <a:p>
            <a:r>
              <a:rPr lang="en-US" dirty="0"/>
              <a:t>Best of Martinez - $700-6000 (Based on active monthly users)</a:t>
            </a:r>
          </a:p>
          <a:p>
            <a:r>
              <a:rPr lang="en-US" dirty="0"/>
              <a:t>Martinez Marketplace $10,000 for 100 Users or $25,000 for up to 250 businesses</a:t>
            </a:r>
          </a:p>
          <a:p>
            <a:r>
              <a:rPr lang="en-US" dirty="0"/>
              <a:t>Social Media &amp; Marketing $75,000 – Staff &amp; Oversight Including Photography &amp; Video (limited to a number of pre-qualified business participants)</a:t>
            </a:r>
          </a:p>
          <a:p>
            <a:r>
              <a:rPr lang="en-US" dirty="0"/>
              <a:t>Suggested additional budget to market &amp; drive traffic through targeted media to the City of Martinez as a dining, shopping and entertainment </a:t>
            </a:r>
            <a:r>
              <a:rPr lang="en-US" b="1" dirty="0"/>
              <a:t>destination</a:t>
            </a:r>
            <a:r>
              <a:rPr lang="en-US" dirty="0"/>
              <a:t> $75,000 ex. Google, Facebook ads, Visit CA, Diablo Magazine, Influencers etc.</a:t>
            </a:r>
          </a:p>
          <a:p>
            <a:pPr marL="457200" lvl="1" indent="0">
              <a:buNone/>
            </a:pPr>
            <a:r>
              <a:rPr lang="en-US" dirty="0"/>
              <a:t>TOTAL: $160,700-$181,000</a:t>
            </a:r>
          </a:p>
        </p:txBody>
      </p:sp>
    </p:spTree>
    <p:extLst>
      <p:ext uri="{BB962C8B-B14F-4D97-AF65-F5344CB8AC3E}">
        <p14:creationId xmlns:p14="http://schemas.microsoft.com/office/powerpoint/2010/main" val="1373636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5263-9D2F-81A0-49DF-7C22E48FE1FE}"/>
              </a:ext>
            </a:extLst>
          </p:cNvPr>
          <p:cNvSpPr>
            <a:spLocks noGrp="1"/>
          </p:cNvSpPr>
          <p:nvPr>
            <p:ph type="title"/>
          </p:nvPr>
        </p:nvSpPr>
        <p:spPr/>
        <p:txBody>
          <a:bodyPr>
            <a:normAutofit fontScale="90000"/>
          </a:bodyPr>
          <a:lstStyle/>
          <a:p>
            <a:r>
              <a:rPr lang="en-US" b="1" dirty="0">
                <a:solidFill>
                  <a:schemeClr val="tx1"/>
                </a:solidFill>
              </a:rPr>
              <a:t>PERFORMANCE</a:t>
            </a:r>
            <a:r>
              <a:rPr lang="en-US" dirty="0"/>
              <a:t> </a:t>
            </a:r>
            <a:br>
              <a:rPr lang="en-US" dirty="0"/>
            </a:br>
            <a:br>
              <a:rPr lang="en-US" dirty="0"/>
            </a:br>
            <a:r>
              <a:rPr lang="en-US" sz="3100" dirty="0"/>
              <a:t>The Martinez Chamber &amp; Visit Martinez is Governed by a Board of Directors </a:t>
            </a:r>
            <a:br>
              <a:rPr lang="en-US" sz="3100" dirty="0"/>
            </a:br>
            <a:br>
              <a:rPr lang="en-US" sz="3100" dirty="0"/>
            </a:br>
            <a:r>
              <a:rPr lang="en-US" sz="3100" dirty="0"/>
              <a:t>Staff is responsible for reporting budgets and financials to the board on a monthly &amp; annual basis</a:t>
            </a:r>
            <a:br>
              <a:rPr lang="en-US" sz="3100" dirty="0"/>
            </a:br>
            <a:br>
              <a:rPr lang="en-US" sz="3100" dirty="0"/>
            </a:br>
            <a:r>
              <a:rPr lang="en-US" sz="3100" dirty="0"/>
              <a:t>For all proposed new programs, projects or initiatives the Chamber would provide additional recap reports, analytics and results</a:t>
            </a:r>
            <a:br>
              <a:rPr lang="en-US" sz="3100" dirty="0"/>
            </a:br>
            <a:endParaRPr lang="en-US" sz="3100" dirty="0"/>
          </a:p>
        </p:txBody>
      </p:sp>
    </p:spTree>
    <p:extLst>
      <p:ext uri="{BB962C8B-B14F-4D97-AF65-F5344CB8AC3E}">
        <p14:creationId xmlns:p14="http://schemas.microsoft.com/office/powerpoint/2010/main" val="1555983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4FAA-0B3E-5AFA-2407-875A7E6E7EB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273DFA5-CD61-7A1F-682F-6AAADBE1145B}"/>
              </a:ext>
            </a:extLst>
          </p:cNvPr>
          <p:cNvSpPr>
            <a:spLocks noGrp="1"/>
          </p:cNvSpPr>
          <p:nvPr>
            <p:ph sz="half" idx="1"/>
          </p:nvPr>
        </p:nvSpPr>
        <p:spPr>
          <a:xfrm>
            <a:off x="744711" y="1640158"/>
            <a:ext cx="8216409" cy="3880772"/>
          </a:xfrm>
        </p:spPr>
        <p:txBody>
          <a:bodyPr>
            <a:normAutofit fontScale="25000" lnSpcReduction="20000"/>
          </a:bodyPr>
          <a:lstStyle/>
          <a:p>
            <a:pPr marL="0" indent="0">
              <a:buNone/>
            </a:pPr>
            <a:r>
              <a:rPr lang="en-US" sz="7200" dirty="0"/>
              <a:t>The Chamber of Commerce and Visit Martinez strives to be a leader, mentor and advocate for the business community</a:t>
            </a:r>
          </a:p>
          <a:p>
            <a:pPr marL="0" indent="0">
              <a:buNone/>
            </a:pPr>
            <a:r>
              <a:rPr lang="en-US" sz="7200" dirty="0"/>
              <a:t>We see ourselves as the marketing arm and partner of the City to market Martinez as a destination</a:t>
            </a:r>
          </a:p>
          <a:p>
            <a:pPr marL="0" indent="0">
              <a:buNone/>
            </a:pPr>
            <a:r>
              <a:rPr lang="en-US" sz="7200" dirty="0"/>
              <a:t>We continue to listen and advocate for members and the business community at large</a:t>
            </a:r>
          </a:p>
          <a:p>
            <a:pPr marL="0" indent="0">
              <a:buNone/>
            </a:pPr>
            <a:r>
              <a:rPr lang="en-US" sz="7200" dirty="0"/>
              <a:t>We co-promote the city and events hosted by Downtown Martinez &amp; Co. </a:t>
            </a:r>
          </a:p>
          <a:p>
            <a:pPr marL="0" indent="0">
              <a:buNone/>
            </a:pPr>
            <a:r>
              <a:rPr lang="en-US" sz="7200" dirty="0"/>
              <a:t>We want to continue to support business growth and retention by expanding our offerings resources, support and services needed</a:t>
            </a:r>
          </a:p>
          <a:p>
            <a:pPr marL="0" indent="0">
              <a:buNone/>
            </a:pPr>
            <a:r>
              <a:rPr lang="en-US" sz="7200" dirty="0"/>
              <a:t>We want to lead the marketing efforts to attract new businesses</a:t>
            </a:r>
          </a:p>
          <a:p>
            <a:pPr marL="0" indent="0">
              <a:buNone/>
            </a:pPr>
            <a:r>
              <a:rPr lang="en-US" sz="7200" dirty="0"/>
              <a:t>We want to offer more opportunities to generate patrons and promote shopping local both on-line and off and create commerce</a:t>
            </a:r>
          </a:p>
          <a:p>
            <a:pPr marL="0" indent="0">
              <a:buNone/>
            </a:pPr>
            <a:endParaRPr lang="en-US" sz="11200" dirty="0"/>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D8DC4932-9F04-5185-37EE-55D94E2271F5}"/>
              </a:ext>
            </a:extLst>
          </p:cNvPr>
          <p:cNvSpPr>
            <a:spLocks noGrp="1"/>
          </p:cNvSpPr>
          <p:nvPr>
            <p:ph sz="half" idx="2"/>
          </p:nvPr>
        </p:nvSpPr>
        <p:spPr>
          <a:xfrm flipV="1">
            <a:off x="8527982" y="6041362"/>
            <a:ext cx="746021" cy="80305"/>
          </a:xfrm>
        </p:spPr>
        <p:txBody>
          <a:bodyPr>
            <a:normAutofit fontScale="25000" lnSpcReduction="20000"/>
          </a:bodyPr>
          <a:lstStyle/>
          <a:p>
            <a:endParaRPr lang="en-US" dirty="0"/>
          </a:p>
        </p:txBody>
      </p:sp>
      <p:sp>
        <p:nvSpPr>
          <p:cNvPr id="6" name="TextBox 5">
            <a:extLst>
              <a:ext uri="{FF2B5EF4-FFF2-40B4-BE49-F238E27FC236}">
                <a16:creationId xmlns:a16="http://schemas.microsoft.com/office/drawing/2014/main" id="{62AF8C9A-BC24-280D-1299-3AC2DA2CEE4F}"/>
              </a:ext>
            </a:extLst>
          </p:cNvPr>
          <p:cNvSpPr txBox="1"/>
          <p:nvPr/>
        </p:nvSpPr>
        <p:spPr>
          <a:xfrm>
            <a:off x="1434164" y="5915462"/>
            <a:ext cx="6468177" cy="646331"/>
          </a:xfrm>
          <a:prstGeom prst="rect">
            <a:avLst/>
          </a:prstGeom>
          <a:noFill/>
        </p:spPr>
        <p:txBody>
          <a:bodyPr wrap="square">
            <a:spAutoFit/>
          </a:bodyPr>
          <a:lstStyle/>
          <a:p>
            <a:br>
              <a:rPr lang="en-US" sz="1800" dirty="0">
                <a:solidFill>
                  <a:schemeClr val="tx1"/>
                </a:solidFill>
              </a:rPr>
            </a:br>
            <a:endParaRPr lang="en-US" dirty="0"/>
          </a:p>
        </p:txBody>
      </p:sp>
    </p:spTree>
    <p:extLst>
      <p:ext uri="{BB962C8B-B14F-4D97-AF65-F5344CB8AC3E}">
        <p14:creationId xmlns:p14="http://schemas.microsoft.com/office/powerpoint/2010/main" val="2257090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6704-68AD-899E-600D-53EC3715ECBA}"/>
              </a:ext>
            </a:extLst>
          </p:cNvPr>
          <p:cNvSpPr>
            <a:spLocks noGrp="1"/>
          </p:cNvSpPr>
          <p:nvPr>
            <p:ph type="title"/>
          </p:nvPr>
        </p:nvSpPr>
        <p:spPr>
          <a:xfrm>
            <a:off x="459125" y="619991"/>
            <a:ext cx="8596668" cy="1320800"/>
          </a:xfrm>
        </p:spPr>
        <p:txBody>
          <a:bodyPr>
            <a:normAutofit fontScale="90000"/>
          </a:bodyPr>
          <a:lstStyle/>
          <a:p>
            <a:pPr algn="ctr"/>
            <a:r>
              <a:rPr lang="en-US" b="1" dirty="0">
                <a:solidFill>
                  <a:schemeClr val="tx1"/>
                </a:solidFill>
              </a:rPr>
              <a:t>CATALYST </a:t>
            </a:r>
            <a:br>
              <a:rPr lang="en-US" dirty="0">
                <a:solidFill>
                  <a:schemeClr val="tx1"/>
                </a:solidFill>
              </a:rPr>
            </a:br>
            <a:r>
              <a:rPr lang="en-US" dirty="0">
                <a:solidFill>
                  <a:schemeClr val="tx1"/>
                </a:solidFill>
              </a:rPr>
              <a:t> Working Hard for You</a:t>
            </a:r>
            <a:br>
              <a:rPr lang="en-US" dirty="0"/>
            </a:br>
            <a:br>
              <a:rPr lang="en-US" dirty="0"/>
            </a:br>
            <a:br>
              <a:rPr lang="en-US" dirty="0"/>
            </a:br>
            <a:r>
              <a:rPr lang="en-US" dirty="0"/>
              <a:t>More than ever, our community must work together to build a strong and vibrant place that we call home.  The goal of the Martinez Chamber is to be a </a:t>
            </a:r>
            <a:r>
              <a:rPr lang="en-US" b="1" dirty="0"/>
              <a:t>CATALYST</a:t>
            </a:r>
            <a:r>
              <a:rPr lang="en-US" dirty="0"/>
              <a:t> for change that ignites business growth and inspires possibilities, connecting people who collaborate to make smart decisions and move us forward</a:t>
            </a:r>
          </a:p>
        </p:txBody>
      </p:sp>
    </p:spTree>
    <p:extLst>
      <p:ext uri="{BB962C8B-B14F-4D97-AF65-F5344CB8AC3E}">
        <p14:creationId xmlns:p14="http://schemas.microsoft.com/office/powerpoint/2010/main" val="375095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9D07-6710-3DFC-49E8-821079B02888}"/>
              </a:ext>
            </a:extLst>
          </p:cNvPr>
          <p:cNvSpPr>
            <a:spLocks noGrp="1"/>
          </p:cNvSpPr>
          <p:nvPr>
            <p:ph type="title"/>
          </p:nvPr>
        </p:nvSpPr>
        <p:spPr/>
        <p:txBody>
          <a:bodyPr>
            <a:normAutofit fontScale="90000"/>
          </a:bodyPr>
          <a:lstStyle/>
          <a:p>
            <a:r>
              <a:rPr lang="en-US" dirty="0"/>
              <a:t>CONVENERS</a:t>
            </a:r>
            <a:br>
              <a:rPr lang="en-US" dirty="0"/>
            </a:br>
            <a:r>
              <a:rPr lang="en-US" dirty="0"/>
              <a:t>Making Connections</a:t>
            </a:r>
            <a:br>
              <a:rPr lang="en-US" dirty="0"/>
            </a:br>
            <a:r>
              <a:rPr lang="en-US" dirty="0"/>
              <a:t>	</a:t>
            </a:r>
            <a:br>
              <a:rPr lang="en-US" dirty="0"/>
            </a:br>
            <a:r>
              <a:rPr lang="en-US" dirty="0">
                <a:solidFill>
                  <a:schemeClr val="tx1"/>
                </a:solidFill>
              </a:rPr>
              <a:t>When we come together, we can do great things. In our role as CONVENERS, we connect Chamber members and others in the community to discuss issues, solve problems, build relationships and celebrate successes.  We create opportunities for people to meet and learn about what’s possible</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904522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E5FB-E90D-20DE-9546-360DBBB9F92A}"/>
              </a:ext>
            </a:extLst>
          </p:cNvPr>
          <p:cNvSpPr>
            <a:spLocks noGrp="1"/>
          </p:cNvSpPr>
          <p:nvPr>
            <p:ph type="title"/>
          </p:nvPr>
        </p:nvSpPr>
        <p:spPr/>
        <p:txBody>
          <a:bodyPr>
            <a:normAutofit fontScale="90000"/>
          </a:bodyPr>
          <a:lstStyle/>
          <a:p>
            <a:r>
              <a:rPr lang="en-US" b="1" dirty="0">
                <a:solidFill>
                  <a:schemeClr val="tx1"/>
                </a:solidFill>
              </a:rPr>
              <a:t>CHAMPION </a:t>
            </a:r>
            <a:br>
              <a:rPr lang="en-US" b="1" dirty="0">
                <a:solidFill>
                  <a:schemeClr val="tx1"/>
                </a:solidFill>
              </a:rPr>
            </a:br>
            <a:r>
              <a:rPr lang="en-US" dirty="0">
                <a:solidFill>
                  <a:schemeClr val="tx1"/>
                </a:solidFill>
              </a:rPr>
              <a:t>for a Stronger Community</a:t>
            </a:r>
            <a:br>
              <a:rPr lang="en-US" dirty="0"/>
            </a:br>
            <a:br>
              <a:rPr lang="en-US" dirty="0"/>
            </a:br>
            <a:r>
              <a:rPr lang="en-US" dirty="0"/>
              <a:t>Every day, we focus on making our community stronger and boosting, quality of life. We promote our members business, encourage shopping locally, and connect B2B services.  We push for smart planning. Form strategic partnerships, tackle challenges from workforce training, unhoused issues, public safety and more.  </a:t>
            </a:r>
          </a:p>
        </p:txBody>
      </p:sp>
    </p:spTree>
    <p:extLst>
      <p:ext uri="{BB962C8B-B14F-4D97-AF65-F5344CB8AC3E}">
        <p14:creationId xmlns:p14="http://schemas.microsoft.com/office/powerpoint/2010/main" val="29468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5BE0-9503-AFC7-84AF-1850EEC9E44F}"/>
              </a:ext>
            </a:extLst>
          </p:cNvPr>
          <p:cNvSpPr>
            <a:spLocks noGrp="1"/>
          </p:cNvSpPr>
          <p:nvPr>
            <p:ph type="title"/>
          </p:nvPr>
        </p:nvSpPr>
        <p:spPr/>
        <p:txBody>
          <a:bodyPr>
            <a:normAutofit fontScale="90000"/>
          </a:bodyPr>
          <a:lstStyle/>
          <a:p>
            <a:r>
              <a:rPr lang="en-US" b="1" dirty="0"/>
              <a:t>COLLABORATION </a:t>
            </a:r>
            <a:br>
              <a:rPr lang="en-US" dirty="0"/>
            </a:br>
            <a:r>
              <a:rPr lang="en-US" dirty="0"/>
              <a:t>Creating Space for People to Connect</a:t>
            </a:r>
            <a:br>
              <a:rPr lang="en-US" dirty="0"/>
            </a:br>
            <a:br>
              <a:rPr lang="en-US" dirty="0"/>
            </a:br>
            <a:r>
              <a:rPr lang="en-US" sz="3100" dirty="0">
                <a:solidFill>
                  <a:schemeClr val="tx1"/>
                </a:solidFill>
              </a:rPr>
              <a:t>We thrive on collaboration.  When people gather in official policy meetings or city council, network in informal settings to discuss issues that impact them, good things happen.  That is why we bring members together with community leaders and each other to build relationships, seize opportunities, identify challenges and promote positive outcomes.  We are advocates for community action driven by understanding.</a:t>
            </a:r>
          </a:p>
        </p:txBody>
      </p:sp>
    </p:spTree>
    <p:extLst>
      <p:ext uri="{BB962C8B-B14F-4D97-AF65-F5344CB8AC3E}">
        <p14:creationId xmlns:p14="http://schemas.microsoft.com/office/powerpoint/2010/main" val="198815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2B9B-1844-7EA6-D08A-320D46FA630E}"/>
              </a:ext>
            </a:extLst>
          </p:cNvPr>
          <p:cNvSpPr>
            <a:spLocks noGrp="1"/>
          </p:cNvSpPr>
          <p:nvPr>
            <p:ph type="title"/>
          </p:nvPr>
        </p:nvSpPr>
        <p:spPr/>
        <p:txBody>
          <a:bodyPr>
            <a:normAutofit fontScale="90000"/>
          </a:bodyPr>
          <a:lstStyle/>
          <a:p>
            <a:r>
              <a:rPr lang="en-US" dirty="0">
                <a:solidFill>
                  <a:schemeClr val="tx1"/>
                </a:solidFill>
              </a:rPr>
              <a:t>2022 STRATEGIC GOALS</a:t>
            </a:r>
            <a:br>
              <a:rPr lang="en-US" dirty="0"/>
            </a:br>
            <a:br>
              <a:rPr lang="en-US" dirty="0"/>
            </a:br>
            <a:r>
              <a:rPr lang="en-US" sz="2700" dirty="0"/>
              <a:t>Increase visibility and influence of the Chamber</a:t>
            </a:r>
            <a:br>
              <a:rPr lang="en-US" sz="2700" dirty="0"/>
            </a:br>
            <a:br>
              <a:rPr lang="en-US" sz="2700" dirty="0"/>
            </a:br>
            <a:r>
              <a:rPr lang="en-US" sz="2700" dirty="0"/>
              <a:t>Create an environment where Martinez businesses can be heard and thrive</a:t>
            </a:r>
            <a:br>
              <a:rPr lang="en-US" sz="2700" dirty="0"/>
            </a:br>
            <a:br>
              <a:rPr lang="en-US" sz="2700" dirty="0"/>
            </a:br>
            <a:r>
              <a:rPr lang="en-US" sz="2700" dirty="0"/>
              <a:t>Create partnerships to leverage services &amp; offerings</a:t>
            </a:r>
            <a:br>
              <a:rPr lang="en-US" sz="2700" dirty="0"/>
            </a:br>
            <a:br>
              <a:rPr lang="en-US" sz="2700" dirty="0"/>
            </a:br>
            <a:r>
              <a:rPr lang="en-US" sz="2700" dirty="0"/>
              <a:t>Successfully upscale existing events</a:t>
            </a:r>
            <a:br>
              <a:rPr lang="en-US" sz="2700" dirty="0"/>
            </a:br>
            <a:br>
              <a:rPr lang="en-US" sz="2700" dirty="0"/>
            </a:br>
            <a:r>
              <a:rPr lang="en-US" sz="2700" dirty="0"/>
              <a:t>Re-establish membership</a:t>
            </a:r>
            <a:br>
              <a:rPr lang="en-US" dirty="0"/>
            </a:br>
            <a:br>
              <a:rPr lang="en-US" dirty="0"/>
            </a:br>
            <a:r>
              <a:rPr lang="en-US" sz="2700" dirty="0"/>
              <a:t>Re-introduce standard programs and services to members and prospects</a:t>
            </a:r>
          </a:p>
        </p:txBody>
      </p:sp>
    </p:spTree>
    <p:extLst>
      <p:ext uri="{BB962C8B-B14F-4D97-AF65-F5344CB8AC3E}">
        <p14:creationId xmlns:p14="http://schemas.microsoft.com/office/powerpoint/2010/main" val="141786713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3222</TotalTime>
  <Words>2386</Words>
  <Application>Microsoft Office PowerPoint</Application>
  <PresentationFormat>Widescreen</PresentationFormat>
  <Paragraphs>131</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Open Sans</vt:lpstr>
      <vt:lpstr>Trebuchet MS</vt:lpstr>
      <vt:lpstr>Wingdings 3</vt:lpstr>
      <vt:lpstr>Facet</vt:lpstr>
      <vt:lpstr>Martinez Chamber of Commerce &amp; Visit Martinez</vt:lpstr>
      <vt:lpstr>   Lisa Bonnington, President &amp; CEO     July 2022</vt:lpstr>
      <vt:lpstr>PowerPoint Presentation</vt:lpstr>
      <vt:lpstr>The Chamber Purpose, Mission and Vision</vt:lpstr>
      <vt:lpstr>CATALYST   Working Hard for You   More than ever, our community must work together to build a strong and vibrant place that we call home.  The goal of the Martinez Chamber is to be a CATALYST for change that ignites business growth and inspires possibilities, connecting people who collaborate to make smart decisions and move us forward</vt:lpstr>
      <vt:lpstr>CONVENERS Making Connections   When we come together, we can do great things. In our role as CONVENERS, we connect Chamber members and others in the community to discuss issues, solve problems, build relationships and celebrate successes.  We create opportunities for people to meet and learn about what’s possible </vt:lpstr>
      <vt:lpstr>CHAMPION  for a Stronger Community  Every day, we focus on making our community stronger and boosting, quality of life. We promote our members business, encourage shopping locally, and connect B2B services.  We push for smart planning. Form strategic partnerships, tackle challenges from workforce training, unhoused issues, public safety and more.  </vt:lpstr>
      <vt:lpstr>COLLABORATION  Creating Space for People to Connect  We thrive on collaboration.  When people gather in official policy meetings or city council, network in informal settings to discuss issues that impact them, good things happen.  That is why we bring members together with community leaders and each other to build relationships, seize opportunities, identify challenges and promote positive outcomes.  We are advocates for community action driven by understanding.</vt:lpstr>
      <vt:lpstr>2022 STRATEGIC GOALS  Increase visibility and influence of the Chamber  Create an environment where Martinez businesses can be heard and thrive  Create partnerships to leverage services &amp; offerings  Successfully upscale existing events  Re-establish membership  Re-introduce standard programs and services to members and prospects</vt:lpstr>
      <vt:lpstr>PARTNERSHIPS  Workforce Development Board of CCC East Bay Leadership Council – May Event East Bay Economic Development Alliance SCORE - Satellite Office SBDC  5 C’s – Consideration as Host for MIXPO,         Leadership Contra Costa Martinez Adult Education </vt:lpstr>
      <vt:lpstr>DIABLO GAZETTE – PROMOTIONAL PARTNERSHIP   Helped established a multi-page section dedicated to featuring the CITY OF MARTINEZ.   Contribute content, feature ideas, recommendations, calendar of events, ribbon cutting &amp; mixer photos and more   Assist in the distribution of the paper at the Chamber Office and through the Ambassador Program    </vt:lpstr>
      <vt:lpstr>   </vt:lpstr>
      <vt:lpstr>Martini Shake-Off – September 16, 2023</vt:lpstr>
      <vt:lpstr>PowerPoint Presentation</vt:lpstr>
      <vt:lpstr>PowerPoint Presentation</vt:lpstr>
      <vt:lpstr>RIBBON CUTTINGS</vt:lpstr>
      <vt:lpstr>RIBBON CUTTINGS Shuck It – 11/3 JP’s – 2/9 Alhambra Deli &amp; Donut – 2/23 William Welch Wines – 4/13 Burn Fitness – 4/26 Julian Restaurant – 5/10 Traverso Tree Service – 5/18 The Martinez Sturgeons – 5/26 Inside Out Day Spa – 7/13 Florence Restaurant – 11/9 </vt:lpstr>
      <vt:lpstr>     BUSINESS AFTER HOURS NETWORKING MIXERS</vt:lpstr>
      <vt:lpstr>NETWORKING MIXERS   Market &amp; Main – 12/1 Good to the Bone – 3/2 Breaking Ground Real Estate – 4/23 Martinez Yacht Club – 5/4 Carlton Senior Living – 6/1 Allied Mortgage Group – 10/26  </vt:lpstr>
      <vt:lpstr>MIXPO</vt:lpstr>
      <vt:lpstr>PowerPoint Presentation</vt:lpstr>
      <vt:lpstr>CITIZEN OF THE YEAR &amp; BUSINESS OF THE YEAR  Each year the chamber teams up with our community service clubs to honor extraordinary people in our community.  These individuals are recognized for their remarkable volunteerism, efforts, achievements and contributions to the community.   AWARDS GALA   Lifetime Achievement Year   Woman &amp; Man of the Year   Young Woman &amp; Man of the Year   Service without Borders   Educator/Teacher of the Year     </vt:lpstr>
      <vt:lpstr> Endorsed Events &amp; Other Events</vt:lpstr>
      <vt:lpstr>COMMITTEES</vt:lpstr>
      <vt:lpstr> When business owners were asked; "What is the biggest, most important way the Chamber can support your business, how can we help?" </vt:lpstr>
      <vt:lpstr>PowerPoint Presentation</vt:lpstr>
      <vt:lpstr>Krystal Endsley  - Owner of Market &amp; Main and Shuck It Oyster Bar  "Marketing is by far the best way.  We live in a world where 82% of people in the US use their phones for just about everything; not to mention; guides to new places, new restaurants and shops. Social Media and other Physical Ads or Signage brings people through the doors.“     </vt:lpstr>
      <vt:lpstr>PowerPoint Presentation</vt:lpstr>
      <vt:lpstr>NEW INITIATIVES 2023-2024</vt:lpstr>
      <vt:lpstr>The Importance of Social Media Presence </vt:lpstr>
      <vt:lpstr>BRANDING &amp; VISIBILITY</vt:lpstr>
      <vt:lpstr>MARTINEZ SWAG STORE</vt:lpstr>
      <vt:lpstr>BUSINESS OF THE MONTH – Partnership with the City of Martinez</vt:lpstr>
      <vt:lpstr>Educational Webinars  Workshops Lunch &amp; Learns</vt:lpstr>
      <vt:lpstr>  BEST OF MARTINEZ</vt:lpstr>
      <vt:lpstr>WHAT IS A “BEST OF”?</vt:lpstr>
      <vt:lpstr>MARTINEZ MARKETPLACE – Doing something BIG for Small Businesses!</vt:lpstr>
      <vt:lpstr>A MARTINEZ MARKETPLACE ALLOWS</vt:lpstr>
      <vt:lpstr> SOCIAL MEDIA MARKETING &amp; CONSULTING Platform Features:  Social Assessment – Easily assess local businesses social media strategy    Content Design – Assistance with creative content design   Engaging Content – Provide all the rich and engaging content for businesses    Advanced Scheduling – Schedule and post on advance with an easy-to-use calendar   Tailored Strategy – Provide each business with a tailored strategy for managing social  media    Reputation Monitoring – Monitor local businesses online reputation on review sites like Yelp and  provide automatic real-time alerts to businesses    Social Optimization – Assist in design and optimization of social media profiles     Sweepstakes – Build sweepstakes and giveaways for local businesses     Social Deals – Help businesses generate new and returning customers with social deals     Social Analytics – Share valuable analytics reports across all social channels </vt:lpstr>
      <vt:lpstr>PowerPoint Presentation</vt:lpstr>
      <vt:lpstr>PUBLICITY, PARTNERSHIPS &amp; PROMOTION  </vt:lpstr>
      <vt:lpstr> NEW PROJECTS</vt:lpstr>
      <vt:lpstr>Community/Relocation Guide Featuring :Restaurants, Shopping &amp; Entertainment</vt:lpstr>
      <vt:lpstr>   </vt:lpstr>
      <vt:lpstr> Welcome Packets &amp; Offers – Keeping it Local</vt:lpstr>
      <vt:lpstr>2022 FUNDING </vt:lpstr>
      <vt:lpstr>ADDITIONAL FUNDING BUDGET </vt:lpstr>
      <vt:lpstr>PERFORMANCE   The Martinez Chamber &amp; Visit Martinez is Governed by a Board of Directors   Staff is responsible for reporting budgets and financials to the board on a monthly &amp; annual basis  For all proposed new programs, projects or initiatives the Chamber would provide additional recap reports, analytics and results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Martinez Chamber of Commerce &amp; Visitors Bureau</dc:title>
  <dc:creator>Julie</dc:creator>
  <cp:lastModifiedBy>Julie</cp:lastModifiedBy>
  <cp:revision>6</cp:revision>
  <cp:lastPrinted>2023-04-19T21:32:00Z</cp:lastPrinted>
  <dcterms:created xsi:type="dcterms:W3CDTF">2022-12-13T21:26:27Z</dcterms:created>
  <dcterms:modified xsi:type="dcterms:W3CDTF">2023-04-19T21:55:13Z</dcterms:modified>
</cp:coreProperties>
</file>